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7" r:id="rId3"/>
    <p:sldId id="260" r:id="rId4"/>
    <p:sldId id="503" r:id="rId5"/>
    <p:sldId id="504" r:id="rId6"/>
    <p:sldId id="506" r:id="rId7"/>
    <p:sldId id="505" r:id="rId8"/>
    <p:sldId id="263" r:id="rId9"/>
    <p:sldId id="265" r:id="rId10"/>
    <p:sldId id="370" r:id="rId11"/>
    <p:sldId id="274" r:id="rId12"/>
    <p:sldId id="276" r:id="rId13"/>
    <p:sldId id="277" r:id="rId14"/>
    <p:sldId id="278" r:id="rId15"/>
    <p:sldId id="279" r:id="rId16"/>
    <p:sldId id="280" r:id="rId17"/>
    <p:sldId id="283" r:id="rId18"/>
    <p:sldId id="284" r:id="rId19"/>
    <p:sldId id="285" r:id="rId20"/>
    <p:sldId id="454" r:id="rId21"/>
    <p:sldId id="286" r:id="rId22"/>
    <p:sldId id="287" r:id="rId23"/>
    <p:sldId id="288" r:id="rId24"/>
    <p:sldId id="290" r:id="rId25"/>
    <p:sldId id="386" r:id="rId26"/>
    <p:sldId id="387" r:id="rId27"/>
    <p:sldId id="389" r:id="rId28"/>
    <p:sldId id="291" r:id="rId29"/>
    <p:sldId id="422" r:id="rId30"/>
    <p:sldId id="390" r:id="rId31"/>
    <p:sldId id="455" r:id="rId32"/>
    <p:sldId id="295" r:id="rId33"/>
    <p:sldId id="507" r:id="rId34"/>
    <p:sldId id="423" r:id="rId35"/>
    <p:sldId id="300" r:id="rId36"/>
    <p:sldId id="307" r:id="rId37"/>
    <p:sldId id="308" r:id="rId38"/>
    <p:sldId id="564" r:id="rId39"/>
    <p:sldId id="376" r:id="rId40"/>
    <p:sldId id="377" r:id="rId41"/>
    <p:sldId id="460" r:id="rId42"/>
    <p:sldId id="462" r:id="rId43"/>
    <p:sldId id="461" r:id="rId44"/>
    <p:sldId id="320" r:id="rId45"/>
    <p:sldId id="321" r:id="rId46"/>
    <p:sldId id="324" r:id="rId47"/>
    <p:sldId id="326" r:id="rId48"/>
    <p:sldId id="565" r:id="rId49"/>
    <p:sldId id="329" r:id="rId50"/>
    <p:sldId id="566" r:id="rId51"/>
    <p:sldId id="508" r:id="rId52"/>
    <p:sldId id="330" r:id="rId53"/>
    <p:sldId id="421" r:id="rId54"/>
    <p:sldId id="403" r:id="rId55"/>
    <p:sldId id="404" r:id="rId56"/>
    <p:sldId id="332" r:id="rId57"/>
    <p:sldId id="334" r:id="rId58"/>
    <p:sldId id="336" r:id="rId59"/>
    <p:sldId id="341" r:id="rId60"/>
    <p:sldId id="502" r:id="rId61"/>
    <p:sldId id="509" r:id="rId62"/>
    <p:sldId id="410" r:id="rId63"/>
    <p:sldId id="567" r:id="rId64"/>
    <p:sldId id="510" r:id="rId65"/>
  </p:sldIdLst>
  <p:sldSz cx="9144000" cy="6858000" type="screen4x3"/>
  <p:notesSz cx="6858000" cy="9144000"/>
  <p:custDataLst>
    <p:tags r:id="rId67"/>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rgbClr val="FFFF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66"/>
    <a:srgbClr val="3333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67"/>
  </p:normalViewPr>
  <p:slideViewPr>
    <p:cSldViewPr showGuides="1">
      <p:cViewPr varScale="1">
        <p:scale>
          <a:sx n="79" d="100"/>
          <a:sy n="79" d="100"/>
        </p:scale>
        <p:origin x="802" y="45"/>
      </p:cViewPr>
      <p:guideLst>
        <p:guide orient="horz" pos="2160"/>
        <p:guide pos="2952"/>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663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buNone/>
            </a:pPr>
            <a:fld id="{9A0DB2DC-4C9A-4742-B13C-FB6460FD3503}" type="slidenum">
              <a:rPr lang="en-US" altLang="zh-CN" sz="1200" dirty="0">
                <a:solidFill>
                  <a:schemeClr val="tx1"/>
                </a:solidFill>
              </a:rPr>
              <a:t>‹#›</a:t>
            </a:fld>
            <a:endParaRPr lang="en-US" altLang="zh-CN" sz="1200" dirty="0">
              <a:solidFill>
                <a:schemeClr val="tx1"/>
              </a:solidFill>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28600"/>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243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243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24300"/>
            <a:ext cx="4038600" cy="21717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7"/>
          <a:stretch>
            <a:fillRect/>
          </a:stretch>
        </a:blipFill>
        <a:effectLst/>
      </p:bgPr>
    </p:bg>
    <p:spTree>
      <p:nvGrpSpPr>
        <p:cNvPr id="1" name=""/>
        <p:cNvGrpSpPr/>
        <p:nvPr/>
      </p:nvGrpSpPr>
      <p:grpSpPr>
        <a:xfrm>
          <a:off x="0" y="0"/>
          <a:ext cx="0" cy="0"/>
          <a:chOff x="0" y="0"/>
          <a:chExt cx="0" cy="0"/>
        </a:xfrm>
      </p:grpSpPr>
      <p:grpSp>
        <p:nvGrpSpPr>
          <p:cNvPr id="1028" name="Group 2"/>
          <p:cNvGrpSpPr/>
          <p:nvPr/>
        </p:nvGrpSpPr>
        <p:grpSpPr>
          <a:xfrm>
            <a:off x="0" y="0"/>
            <a:ext cx="9144000" cy="6858000"/>
            <a:chOff x="0" y="0"/>
            <a:chExt cx="5760" cy="4320"/>
          </a:xfrm>
        </p:grpSpPr>
        <p:sp>
          <p:nvSpPr>
            <p:cNvPr id="1050" name="Freeform 3"/>
            <p:cNvSpPr/>
            <p:nvPr/>
          </p:nvSpPr>
          <p:spPr bwMode="hidden">
            <a:xfrm>
              <a:off x="0" y="3072"/>
              <a:ext cx="5760" cy="1248"/>
            </a:xfrm>
            <a:custGeom>
              <a:avLst/>
              <a:gdLst>
                <a:gd name="T0" fmla="*/ 3661 w 6027"/>
                <a:gd name="T1" fmla="*/ 3 h 2296"/>
                <a:gd name="T2" fmla="*/ 0 w 6027"/>
                <a:gd name="T3" fmla="*/ 3 h 2296"/>
                <a:gd name="T4" fmla="*/ 0 w 6027"/>
                <a:gd name="T5" fmla="*/ 0 h 2296"/>
                <a:gd name="T6" fmla="*/ 3661 w 6027"/>
                <a:gd name="T7" fmla="*/ 0 h 2296"/>
                <a:gd name="T8" fmla="*/ 3661 w 6027"/>
                <a:gd name="T9" fmla="*/ 3 h 2296"/>
                <a:gd name="T10" fmla="*/ 3661 w 6027"/>
                <a:gd name="T11" fmla="*/ 3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27" name="Freeform 5"/>
          <p:cNvSpPr/>
          <p:nvPr/>
        </p:nvSpPr>
        <p:spPr bwMode="hidden">
          <a:xfrm>
            <a:off x="6248400" y="6262688"/>
            <a:ext cx="2895600" cy="609600"/>
          </a:xfrm>
          <a:custGeom>
            <a:avLst/>
            <a:gdLst>
              <a:gd name="T0" fmla="*/ 2147483647 w 5748"/>
              <a:gd name="T1" fmla="*/ 2147483647 h 246"/>
              <a:gd name="T2" fmla="*/ 0 w 5748"/>
              <a:gd name="T3" fmla="*/ 2147483647 h 246"/>
              <a:gd name="T4" fmla="*/ 0 w 5748"/>
              <a:gd name="T5" fmla="*/ 0 h 246"/>
              <a:gd name="T6" fmla="*/ 2147483647 w 5748"/>
              <a:gd name="T7" fmla="*/ 0 h 246"/>
              <a:gd name="T8" fmla="*/ 2147483647 w 5748"/>
              <a:gd name="T9" fmla="*/ 2147483647 h 246"/>
              <a:gd name="T10" fmla="*/ 2147483647 w 5748"/>
              <a:gd name="T11" fmla="*/ 2147483647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30"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44" name="Group 8"/>
            <p:cNvGrpSpPr/>
            <p:nvPr userDrawn="1"/>
          </p:nvGrpSpPr>
          <p:grpSpPr>
            <a:xfrm>
              <a:off x="2486" y="3792"/>
              <a:ext cx="2458" cy="540"/>
              <a:chOff x="2486" y="3792"/>
              <a:chExt cx="2458" cy="540"/>
            </a:xfrm>
          </p:grpSpPr>
          <p:sp>
            <p:nvSpPr>
              <p:cNvPr id="1045" name="Freeform 9"/>
              <p:cNvSpPr/>
              <p:nvPr/>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6" name="Freeform 10"/>
              <p:cNvSpPr/>
              <p:nvPr/>
            </p:nvSpPr>
            <p:spPr bwMode="ltGray">
              <a:xfrm>
                <a:off x="2677" y="3792"/>
                <a:ext cx="186" cy="395"/>
              </a:xfrm>
              <a:custGeom>
                <a:avLst/>
                <a:gdLst>
                  <a:gd name="T0" fmla="*/ 36 w 186"/>
                  <a:gd name="T1" fmla="*/ 0 h 353"/>
                  <a:gd name="T2" fmla="*/ 54 w 186"/>
                  <a:gd name="T3" fmla="*/ 62 h 353"/>
                  <a:gd name="T4" fmla="*/ 24 w 186"/>
                  <a:gd name="T5" fmla="*/ 105 h 353"/>
                  <a:gd name="T6" fmla="*/ 18 w 186"/>
                  <a:gd name="T7" fmla="*/ 227 h 353"/>
                  <a:gd name="T8" fmla="*/ 42 w 186"/>
                  <a:gd name="T9" fmla="*/ 393 h 353"/>
                  <a:gd name="T10" fmla="*/ 48 w 186"/>
                  <a:gd name="T11" fmla="*/ 557 h 353"/>
                  <a:gd name="T12" fmla="*/ 0 w 186"/>
                  <a:gd name="T13" fmla="*/ 1217 h 353"/>
                  <a:gd name="T14" fmla="*/ 54 w 186"/>
                  <a:gd name="T15" fmla="*/ 806 h 353"/>
                  <a:gd name="T16" fmla="*/ 84 w 186"/>
                  <a:gd name="T17" fmla="*/ 743 h 353"/>
                  <a:gd name="T18" fmla="*/ 126 w 186"/>
                  <a:gd name="T19" fmla="*/ 435 h 353"/>
                  <a:gd name="T20" fmla="*/ 144 w 186"/>
                  <a:gd name="T21" fmla="*/ 412 h 353"/>
                  <a:gd name="T22" fmla="*/ 144 w 186"/>
                  <a:gd name="T23" fmla="*/ 311 h 353"/>
                  <a:gd name="T24" fmla="*/ 186 w 186"/>
                  <a:gd name="T25" fmla="*/ 227 h 353"/>
                  <a:gd name="T26" fmla="*/ 162 w 186"/>
                  <a:gd name="T27" fmla="*/ 206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7" name="Freeform 11"/>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8" name="Freeform 12"/>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21 h 66"/>
                  <a:gd name="T8" fmla="*/ 6 w 155"/>
                  <a:gd name="T9" fmla="*/ 62 h 66"/>
                  <a:gd name="T10" fmla="*/ 0 w 155"/>
                  <a:gd name="T11" fmla="*/ 85 h 66"/>
                  <a:gd name="T12" fmla="*/ 78 w 155"/>
                  <a:gd name="T13" fmla="*/ 209 h 66"/>
                  <a:gd name="T14" fmla="*/ 96 w 155"/>
                  <a:gd name="T15" fmla="*/ 147 h 66"/>
                  <a:gd name="T16" fmla="*/ 155 w 155"/>
                  <a:gd name="T17" fmla="*/ 232 h 66"/>
                  <a:gd name="T18" fmla="*/ 126 w 155"/>
                  <a:gd name="T19" fmla="*/ 85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9" name="Freeform 13"/>
              <p:cNvSpPr/>
              <p:nvPr/>
            </p:nvSpPr>
            <p:spPr bwMode="ltGray">
              <a:xfrm>
                <a:off x="2486" y="3859"/>
                <a:ext cx="42" cy="81"/>
              </a:xfrm>
              <a:custGeom>
                <a:avLst/>
                <a:gdLst>
                  <a:gd name="T0" fmla="*/ 6 w 42"/>
                  <a:gd name="T1" fmla="*/ 133 h 72"/>
                  <a:gd name="T2" fmla="*/ 0 w 42"/>
                  <a:gd name="T3" fmla="*/ 68 h 72"/>
                  <a:gd name="T4" fmla="*/ 12 w 42"/>
                  <a:gd name="T5" fmla="*/ 23 h 72"/>
                  <a:gd name="T6" fmla="*/ 0 w 42"/>
                  <a:gd name="T7" fmla="*/ 23 h 72"/>
                  <a:gd name="T8" fmla="*/ 12 w 42"/>
                  <a:gd name="T9" fmla="*/ 23 h 72"/>
                  <a:gd name="T10" fmla="*/ 24 w 42"/>
                  <a:gd name="T11" fmla="*/ 23 h 72"/>
                  <a:gd name="T12" fmla="*/ 36 w 42"/>
                  <a:gd name="T13" fmla="*/ 23 h 72"/>
                  <a:gd name="T14" fmla="*/ 42 w 42"/>
                  <a:gd name="T15" fmla="*/ 0 h 72"/>
                  <a:gd name="T16" fmla="*/ 30 w 42"/>
                  <a:gd name="T17" fmla="*/ 68 h 72"/>
                  <a:gd name="T18" fmla="*/ 42 w 42"/>
                  <a:gd name="T19" fmla="*/ 179 h 72"/>
                  <a:gd name="T20" fmla="*/ 12 w 42"/>
                  <a:gd name="T21" fmla="*/ 261 h 72"/>
                  <a:gd name="T22" fmla="*/ 6 w 42"/>
                  <a:gd name="T23" fmla="*/ 133 h 72"/>
                  <a:gd name="T24" fmla="*/ 6 w 42"/>
                  <a:gd name="T25" fmla="*/ 133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1031" name="Group 15"/>
          <p:cNvGrpSpPr/>
          <p:nvPr/>
        </p:nvGrpSpPr>
        <p:grpSpPr>
          <a:xfrm>
            <a:off x="627063" y="6021388"/>
            <a:ext cx="5684837" cy="849312"/>
            <a:chOff x="395" y="3793"/>
            <a:chExt cx="3581" cy="535"/>
          </a:xfrm>
        </p:grpSpPr>
        <p:sp>
          <p:nvSpPr>
            <p:cNvPr id="1036" name="Freeform 16"/>
            <p:cNvSpPr/>
            <p:nvPr/>
          </p:nvSpPr>
          <p:spPr bwMode="auto">
            <a:xfrm>
              <a:off x="1196" y="3793"/>
              <a:ext cx="365" cy="291"/>
            </a:xfrm>
            <a:custGeom>
              <a:avLst/>
              <a:gdLst>
                <a:gd name="T0" fmla="*/ 24 w 365"/>
                <a:gd name="T1" fmla="*/ 24 h 287"/>
                <a:gd name="T2" fmla="*/ 0 w 365"/>
                <a:gd name="T3" fmla="*/ 71 h 287"/>
                <a:gd name="T4" fmla="*/ 66 w 365"/>
                <a:gd name="T5" fmla="*/ 130 h 287"/>
                <a:gd name="T6" fmla="*/ 143 w 365"/>
                <a:gd name="T7" fmla="*/ 213 h 287"/>
                <a:gd name="T8" fmla="*/ 191 w 365"/>
                <a:gd name="T9" fmla="*/ 195 h 287"/>
                <a:gd name="T10" fmla="*/ 341 w 365"/>
                <a:gd name="T11" fmla="*/ 333 h 287"/>
                <a:gd name="T12" fmla="*/ 305 w 365"/>
                <a:gd name="T13" fmla="*/ 204 h 287"/>
                <a:gd name="T14" fmla="*/ 365 w 365"/>
                <a:gd name="T15" fmla="*/ 154 h 287"/>
                <a:gd name="T16" fmla="*/ 359 w 365"/>
                <a:gd name="T17" fmla="*/ 148 h 287"/>
                <a:gd name="T18" fmla="*/ 335 w 365"/>
                <a:gd name="T19" fmla="*/ 136 h 287"/>
                <a:gd name="T20" fmla="*/ 299 w 365"/>
                <a:gd name="T21" fmla="*/ 101 h 287"/>
                <a:gd name="T22" fmla="*/ 257 w 365"/>
                <a:gd name="T23" fmla="*/ 83 h 287"/>
                <a:gd name="T24" fmla="*/ 215 w 365"/>
                <a:gd name="T25" fmla="*/ 65 h 287"/>
                <a:gd name="T26" fmla="*/ 173 w 365"/>
                <a:gd name="T27" fmla="*/ 47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7" name="Freeform 17"/>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8" name="Freeform 18"/>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1 h 60"/>
                <a:gd name="T16" fmla="*/ 65 w 71"/>
                <a:gd name="T17" fmla="*/ 53 h 60"/>
                <a:gd name="T18" fmla="*/ 71 w 71"/>
                <a:gd name="T19" fmla="*/ 65 h 60"/>
                <a:gd name="T20" fmla="*/ 71 w 71"/>
                <a:gd name="T21" fmla="*/ 71 h 60"/>
                <a:gd name="T22" fmla="*/ 59 w 71"/>
                <a:gd name="T23" fmla="*/ 65 h 60"/>
                <a:gd name="T24" fmla="*/ 47 w 71"/>
                <a:gd name="T25" fmla="*/ 53 h 60"/>
                <a:gd name="T26" fmla="*/ 23 w 71"/>
                <a:gd name="T27" fmla="*/ 41 h 60"/>
                <a:gd name="T28" fmla="*/ 23 w 71"/>
                <a:gd name="T29" fmla="*/ 47 h 60"/>
                <a:gd name="T30" fmla="*/ 18 w 71"/>
                <a:gd name="T31" fmla="*/ 53 h 60"/>
                <a:gd name="T32" fmla="*/ 12 w 71"/>
                <a:gd name="T33" fmla="*/ 59 h 60"/>
                <a:gd name="T34" fmla="*/ 6 w 71"/>
                <a:gd name="T35" fmla="*/ 59 h 60"/>
                <a:gd name="T36" fmla="*/ 6 w 71"/>
                <a:gd name="T37" fmla="*/ 59 h 60"/>
                <a:gd name="T38" fmla="*/ 6 w 71"/>
                <a:gd name="T39" fmla="*/ 47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9" name="Freeform 19"/>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65 h 162"/>
                <a:gd name="T10" fmla="*/ 96 w 161"/>
                <a:gd name="T11" fmla="*/ 71 h 162"/>
                <a:gd name="T12" fmla="*/ 102 w 161"/>
                <a:gd name="T13" fmla="*/ 83 h 162"/>
                <a:gd name="T14" fmla="*/ 108 w 161"/>
                <a:gd name="T15" fmla="*/ 95 h 162"/>
                <a:gd name="T16" fmla="*/ 120 w 161"/>
                <a:gd name="T17" fmla="*/ 107 h 162"/>
                <a:gd name="T18" fmla="*/ 143 w 161"/>
                <a:gd name="T19" fmla="*/ 128 h 162"/>
                <a:gd name="T20" fmla="*/ 155 w 161"/>
                <a:gd name="T21" fmla="*/ 160 h 162"/>
                <a:gd name="T22" fmla="*/ 161 w 161"/>
                <a:gd name="T23" fmla="*/ 178 h 162"/>
                <a:gd name="T24" fmla="*/ 161 w 161"/>
                <a:gd name="T25" fmla="*/ 184 h 162"/>
                <a:gd name="T26" fmla="*/ 96 w 161"/>
                <a:gd name="T27" fmla="*/ 113 h 162"/>
                <a:gd name="T28" fmla="*/ 30 w 161"/>
                <a:gd name="T29" fmla="*/ 65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0" name="Freeform 20"/>
            <p:cNvSpPr/>
            <p:nvPr/>
          </p:nvSpPr>
          <p:spPr bwMode="auto">
            <a:xfrm>
              <a:off x="706" y="3854"/>
              <a:ext cx="59" cy="61"/>
            </a:xfrm>
            <a:custGeom>
              <a:avLst/>
              <a:gdLst>
                <a:gd name="T0" fmla="*/ 59 w 59"/>
                <a:gd name="T1" fmla="*/ 6 h 60"/>
                <a:gd name="T2" fmla="*/ 41 w 59"/>
                <a:gd name="T3" fmla="*/ 41 h 60"/>
                <a:gd name="T4" fmla="*/ 41 w 59"/>
                <a:gd name="T5" fmla="*/ 47 h 60"/>
                <a:gd name="T6" fmla="*/ 47 w 59"/>
                <a:gd name="T7" fmla="*/ 53 h 60"/>
                <a:gd name="T8" fmla="*/ 53 w 59"/>
                <a:gd name="T9" fmla="*/ 65 h 60"/>
                <a:gd name="T10" fmla="*/ 53 w 59"/>
                <a:gd name="T11" fmla="*/ 71 h 60"/>
                <a:gd name="T12" fmla="*/ 47 w 59"/>
                <a:gd name="T13" fmla="*/ 65 h 60"/>
                <a:gd name="T14" fmla="*/ 35 w 59"/>
                <a:gd name="T15" fmla="*/ 59 h 60"/>
                <a:gd name="T16" fmla="*/ 23 w 59"/>
                <a:gd name="T17" fmla="*/ 47 h 60"/>
                <a:gd name="T18" fmla="*/ 17 w 59"/>
                <a:gd name="T19" fmla="*/ 41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1" name="Freeform 21"/>
            <p:cNvSpPr/>
            <p:nvPr/>
          </p:nvSpPr>
          <p:spPr bwMode="auto">
            <a:xfrm>
              <a:off x="395" y="3811"/>
              <a:ext cx="245" cy="207"/>
            </a:xfrm>
            <a:custGeom>
              <a:avLst/>
              <a:gdLst>
                <a:gd name="T0" fmla="*/ 233 w 245"/>
                <a:gd name="T1" fmla="*/ 47 h 204"/>
                <a:gd name="T2" fmla="*/ 245 w 245"/>
                <a:gd name="T3" fmla="*/ 53 h 204"/>
                <a:gd name="T4" fmla="*/ 209 w 245"/>
                <a:gd name="T5" fmla="*/ 95 h 204"/>
                <a:gd name="T6" fmla="*/ 143 w 245"/>
                <a:gd name="T7" fmla="*/ 154 h 204"/>
                <a:gd name="T8" fmla="*/ 167 w 245"/>
                <a:gd name="T9" fmla="*/ 182 h 204"/>
                <a:gd name="T10" fmla="*/ 179 w 245"/>
                <a:gd name="T11" fmla="*/ 237 h 204"/>
                <a:gd name="T12" fmla="*/ 77 w 245"/>
                <a:gd name="T13" fmla="*/ 154 h 204"/>
                <a:gd name="T14" fmla="*/ 47 w 245"/>
                <a:gd name="T15" fmla="*/ 95 h 204"/>
                <a:gd name="T16" fmla="*/ 89 w 245"/>
                <a:gd name="T17" fmla="*/ 77 h 204"/>
                <a:gd name="T18" fmla="*/ 59 w 245"/>
                <a:gd name="T19" fmla="*/ 47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7 h 204"/>
                <a:gd name="T50" fmla="*/ 233 w 245"/>
                <a:gd name="T51" fmla="*/ 47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32" name="Rectangle 22"/>
          <p:cNvSpPr>
            <a:spLocks noGrp="1"/>
          </p:cNvSpPr>
          <p:nvPr>
            <p:ph type="title"/>
          </p:nvPr>
        </p:nvSpPr>
        <p:spPr>
          <a:xfrm>
            <a:off x="457200" y="228600"/>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33" name="Rectangle 23"/>
          <p:cNvSpPr>
            <a:spLocks noGrp="1"/>
          </p:cNvSpPr>
          <p:nvPr>
            <p:ph type="body" idx="1"/>
          </p:nvPr>
        </p:nvSpPr>
        <p:spPr>
          <a:xfrm>
            <a:off x="457200" y="16002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lvl="0" eaLnBrk="1" hangingPunct="1">
              <a:buNone/>
            </a:pPr>
            <a:fld id="{9A0DB2DC-4C9A-4742-B13C-FB6460FD3503}" type="slidenum">
              <a:rPr lang="en-US" altLang="zh-CN" dirty="0">
                <a:effectLst>
                  <a:outerShdw blurRad="38100" dist="38100" dir="2700000">
                    <a:srgbClr val="000000"/>
                  </a:outerShdw>
                </a:effectLst>
                <a:latin typeface="Arial" panose="020B0604020202020204" pitchFamily="34" charset="0"/>
              </a:rPr>
              <a:t>‹#›</a:t>
            </a:fld>
            <a:endParaRPr lang="en-US" altLang="zh-CN" dirty="0">
              <a:effectLst>
                <a:outerShdw blurRad="38100" dist="38100" dir="2700000">
                  <a:srgbClr val="000000"/>
                </a:outerShdw>
              </a:effectLst>
              <a:latin typeface="Arial" panose="020B0604020202020204" pitchFamily="34" charset="0"/>
            </a:endParaRPr>
          </a:p>
        </p:txBody>
      </p:sp>
      <p:graphicFrame>
        <p:nvGraphicFramePr>
          <p:cNvPr id="1026" name="Object 27"/>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103" r:id="rId18" imgW="13004800" imgH="9753600" progId="">
                  <p:embed/>
                </p:oleObj>
              </mc:Choice>
              <mc:Fallback>
                <p:oleObj r:id="rId18" imgW="13004800" imgH="9753600" progId="">
                  <p:embed/>
                  <p:pic>
                    <p:nvPicPr>
                      <p:cNvPr id="0" name="图片 3075"/>
                      <p:cNvPicPr/>
                      <p:nvPr/>
                    </p:nvPicPr>
                    <p:blipFill>
                      <a:blip r:embed="rId19"/>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oleObject" Target="../embeddings/oleObject2.bin"/><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2.v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image" Target="../media/image29.wmf"/></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21" Type="http://schemas.openxmlformats.org/officeDocument/2006/relationships/oleObject" Target="../embeddings/oleObject3.bin"/><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35.jpeg"/><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34.wmf"/></Relationships>
</file>

<file path=ppt/slides/_rels/slide51.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tags" Target="../tags/tag54.xml"/><Relationship Id="rId7"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10" Type="http://schemas.openxmlformats.org/officeDocument/2006/relationships/image" Target="../media/image37.emf"/><Relationship Id="rId4" Type="http://schemas.openxmlformats.org/officeDocument/2006/relationships/tags" Target="../tags/tag55.xml"/><Relationship Id="rId9" Type="http://schemas.openxmlformats.org/officeDocument/2006/relationships/image" Target="../media/image36.png"/></Relationships>
</file>

<file path=ppt/slides/_rels/slide5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oleObject" Target="../embeddings/oleObject4.bin"/><Relationship Id="rId7"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8.wmf"/><Relationship Id="rId5" Type="http://schemas.openxmlformats.org/officeDocument/2006/relationships/oleObject" Target="../embeddings/oleObject5.bin"/><Relationship Id="rId4" Type="http://schemas.openxmlformats.org/officeDocument/2006/relationships/image" Target="../media/image34.wmf"/></Relationships>
</file>

<file path=ppt/slides/_rels/slide53.xml.rels><?xml version="1.0" encoding="UTF-8" standalone="yes"?>
<Relationships xmlns="http://schemas.openxmlformats.org/package/2006/relationships"><Relationship Id="rId8" Type="http://schemas.openxmlformats.org/officeDocument/2006/relationships/tags" Target="../tags/tag65.xml"/><Relationship Id="rId3" Type="http://schemas.openxmlformats.org/officeDocument/2006/relationships/tags" Target="../tags/tag60.xml"/><Relationship Id="rId7" Type="http://schemas.openxmlformats.org/officeDocument/2006/relationships/tags" Target="../tags/tag64.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10" Type="http://schemas.openxmlformats.org/officeDocument/2006/relationships/image" Target="../media/image39.emf"/><Relationship Id="rId4" Type="http://schemas.openxmlformats.org/officeDocument/2006/relationships/tags" Target="../tags/tag61.xml"/><Relationship Id="rId9"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ctrTitle"/>
          </p:nvPr>
        </p:nvSpPr>
        <p:spPr>
          <a:xfrm>
            <a:off x="685800" y="457200"/>
            <a:ext cx="7772400" cy="1143000"/>
          </a:xfrm>
        </p:spPr>
        <p:txBody>
          <a:bodyPr vert="horz" wrap="square" lIns="91440" tIns="45720" rIns="91440" bIns="45720" anchor="ctr" anchorCtr="0"/>
          <a:lstStyle/>
          <a:p>
            <a:pPr>
              <a:buClrTx/>
              <a:buSzTx/>
              <a:buFontTx/>
            </a:pPr>
            <a:r>
              <a:rPr lang="zh-CN" altLang="en-US" sz="3600" dirty="0">
                <a:solidFill>
                  <a:srgbClr val="FFFF00"/>
                </a:solidFill>
                <a:latin typeface="黑体" panose="02010609060101010101" pitchFamily="49" charset="-122"/>
                <a:ea typeface="黑体" panose="02010609060101010101" pitchFamily="49" charset="-122"/>
              </a:rPr>
              <a:t>第</a:t>
            </a:r>
            <a:r>
              <a:rPr lang="en-US" altLang="zh-CN" sz="3600" dirty="0">
                <a:solidFill>
                  <a:srgbClr val="FFFF00"/>
                </a:solidFill>
                <a:latin typeface="黑体" panose="02010609060101010101" pitchFamily="49" charset="-122"/>
                <a:ea typeface="黑体" panose="02010609060101010101" pitchFamily="49" charset="-122"/>
              </a:rPr>
              <a:t>8</a:t>
            </a:r>
            <a:r>
              <a:rPr lang="zh-CN" altLang="en-US" sz="3600" dirty="0">
                <a:solidFill>
                  <a:srgbClr val="FFFF00"/>
                </a:solidFill>
                <a:latin typeface="黑体" panose="02010609060101010101" pitchFamily="49" charset="-122"/>
                <a:ea typeface="黑体" panose="02010609060101010101" pitchFamily="49" charset="-122"/>
              </a:rPr>
              <a:t>章  细菌的遗传分析</a:t>
            </a:r>
          </a:p>
        </p:txBody>
      </p:sp>
      <p:sp>
        <p:nvSpPr>
          <p:cNvPr id="5123" name="Rectangle 3"/>
          <p:cNvSpPr>
            <a:spLocks noGrp="1"/>
          </p:cNvSpPr>
          <p:nvPr>
            <p:ph type="subTitle" idx="1"/>
          </p:nvPr>
        </p:nvSpPr>
        <p:spPr>
          <a:xfrm>
            <a:off x="2286000" y="2057400"/>
            <a:ext cx="6858000" cy="4114800"/>
          </a:xfrm>
        </p:spPr>
        <p:txBody>
          <a:bodyPr vert="horz" wrap="square" lIns="91440" tIns="45720" rIns="91440" bIns="45720" anchor="t" anchorCtr="0"/>
          <a:lstStyle/>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1.</a:t>
            </a:r>
            <a:r>
              <a:rPr lang="zh-CN" altLang="en-US" sz="2800" dirty="0">
                <a:latin typeface="黑体" panose="02010609060101010101" pitchFamily="49" charset="-122"/>
                <a:ea typeface="黑体" panose="02010609060101010101" pitchFamily="49" charset="-122"/>
                <a:cs typeface="+mn-cs"/>
              </a:rPr>
              <a:t>细菌的细胞和基因组</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2.</a:t>
            </a:r>
            <a:r>
              <a:rPr lang="zh-CN" altLang="en-US" sz="2800" dirty="0">
                <a:latin typeface="黑体" panose="02010609060101010101" pitchFamily="49" charset="-122"/>
                <a:ea typeface="黑体" panose="02010609060101010101" pitchFamily="49" charset="-122"/>
                <a:cs typeface="+mn-cs"/>
              </a:rPr>
              <a:t>大肠杆菌的突变型及其筛选</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3.</a:t>
            </a:r>
            <a:r>
              <a:rPr lang="zh-CN" altLang="en-US" sz="2800" dirty="0">
                <a:latin typeface="黑体" panose="02010609060101010101" pitchFamily="49" charset="-122"/>
                <a:ea typeface="黑体" panose="02010609060101010101" pitchFamily="49" charset="-122"/>
                <a:cs typeface="+mn-cs"/>
              </a:rPr>
              <a:t>细菌的接合与染色体作图</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4.</a:t>
            </a:r>
            <a:r>
              <a:rPr lang="zh-CN" altLang="en-US" sz="2800" dirty="0">
                <a:latin typeface="黑体" panose="02010609060101010101" pitchFamily="49" charset="-122"/>
                <a:ea typeface="黑体" panose="02010609060101010101" pitchFamily="49" charset="-122"/>
                <a:cs typeface="+mn-cs"/>
              </a:rPr>
              <a:t>中断杂交与重组作图</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5.F′</a:t>
            </a:r>
            <a:r>
              <a:rPr lang="zh-CN" altLang="en-US" sz="2800" dirty="0">
                <a:latin typeface="黑体" panose="02010609060101010101" pitchFamily="49" charset="-122"/>
                <a:ea typeface="黑体" panose="02010609060101010101" pitchFamily="49" charset="-122"/>
                <a:cs typeface="+mn-cs"/>
              </a:rPr>
              <a:t>因子与性导</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6.</a:t>
            </a:r>
            <a:r>
              <a:rPr lang="zh-CN" altLang="en-US" sz="2800" dirty="0">
                <a:latin typeface="黑体" panose="02010609060101010101" pitchFamily="49" charset="-122"/>
                <a:ea typeface="黑体" panose="02010609060101010101" pitchFamily="49" charset="-122"/>
                <a:cs typeface="+mn-cs"/>
              </a:rPr>
              <a:t>细菌的转化与转导作图</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7.</a:t>
            </a:r>
            <a:r>
              <a:rPr lang="zh-CN" altLang="en-US" sz="2800" dirty="0">
                <a:latin typeface="黑体" panose="02010609060101010101" pitchFamily="49" charset="-122"/>
                <a:ea typeface="黑体" panose="02010609060101010101" pitchFamily="49" charset="-122"/>
                <a:cs typeface="+mn-cs"/>
              </a:rPr>
              <a:t>细菌同源重组的机制</a:t>
            </a:r>
          </a:p>
          <a:p>
            <a:pPr algn="l">
              <a:lnSpc>
                <a:spcPts val="3500"/>
              </a:lnSpc>
              <a:spcBef>
                <a:spcPct val="0"/>
              </a:spcBef>
              <a:buSzTx/>
              <a:buFontTx/>
            </a:pPr>
            <a:r>
              <a:rPr lang="en-US" altLang="zh-CN" sz="2800" dirty="0">
                <a:latin typeface="黑体" panose="02010609060101010101" pitchFamily="49" charset="-122"/>
                <a:ea typeface="黑体" panose="02010609060101010101" pitchFamily="49" charset="-122"/>
                <a:cs typeface="+mn-cs"/>
              </a:rPr>
              <a:t>8.</a:t>
            </a:r>
            <a:r>
              <a:rPr lang="zh-CN" altLang="en-US" sz="2800" dirty="0">
                <a:latin typeface="黑体" panose="02010609060101010101" pitchFamily="49" charset="-122"/>
                <a:ea typeface="黑体" panose="02010609060101010101" pitchFamily="49" charset="-122"/>
                <a:cs typeface="+mn-cs"/>
              </a:rPr>
              <a:t>大肠杆菌的遗传图谱与物理图谱</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type="title"/>
          </p:nvPr>
        </p:nvSpPr>
        <p:spPr/>
        <p:txBody>
          <a:bodyPr vert="horz" wrap="square" lIns="91440" tIns="45720" rIns="91440" bIns="45720" anchor="ctr" anchorCtr="0"/>
          <a:lstStyle/>
          <a:p>
            <a:r>
              <a:rPr lang="en-US" altLang="zh-CN" sz="3200" dirty="0">
                <a:solidFill>
                  <a:srgbClr val="FFFF00"/>
                </a:solidFill>
                <a:latin typeface="黑体" panose="02010609060101010101" pitchFamily="49" charset="-122"/>
                <a:ea typeface="黑体" panose="02010609060101010101" pitchFamily="49" charset="-122"/>
              </a:rPr>
              <a:t>8.2.2 </a:t>
            </a:r>
            <a:r>
              <a:rPr lang="zh-CN" altLang="en-US" sz="3200" dirty="0">
                <a:solidFill>
                  <a:srgbClr val="FFFF00"/>
                </a:solidFill>
                <a:latin typeface="黑体" panose="02010609060101010101" pitchFamily="49" charset="-122"/>
                <a:ea typeface="黑体" panose="02010609060101010101" pitchFamily="49" charset="-122"/>
              </a:rPr>
              <a:t>　细菌的培养与突变型筛选</a:t>
            </a:r>
          </a:p>
        </p:txBody>
      </p:sp>
      <p:sp>
        <p:nvSpPr>
          <p:cNvPr id="11267" name="Rectangle 3"/>
          <p:cNvSpPr>
            <a:spLocks noGrp="1"/>
          </p:cNvSpPr>
          <p:nvPr>
            <p:ph idx="1"/>
          </p:nvPr>
        </p:nvSpPr>
        <p:spPr>
          <a:xfrm>
            <a:off x="457200" y="1219200"/>
            <a:ext cx="8229600" cy="4495800"/>
          </a:xfrm>
        </p:spPr>
        <p:txBody>
          <a:bodyPr vert="horz" wrap="square" lIns="91440" tIns="45720" rIns="91440" bIns="45720" anchor="t" anchorCtr="0"/>
          <a:lstStyle/>
          <a:p>
            <a:endParaRPr lang="zh-CN" altLang="zh-CN" dirty="0"/>
          </a:p>
        </p:txBody>
      </p:sp>
      <p:pic>
        <p:nvPicPr>
          <p:cNvPr id="11268" name="Picture 4"/>
          <p:cNvPicPr>
            <a:picLocks noChangeAspect="1"/>
          </p:cNvPicPr>
          <p:nvPr/>
        </p:nvPicPr>
        <p:blipFill>
          <a:blip r:embed="rId2"/>
          <a:srcRect r="5583"/>
          <a:stretch>
            <a:fillRect/>
          </a:stretch>
        </p:blipFill>
        <p:spPr>
          <a:xfrm>
            <a:off x="339725" y="1219200"/>
            <a:ext cx="8804275" cy="5054600"/>
          </a:xfrm>
          <a:prstGeom prst="rect">
            <a:avLst/>
          </a:prstGeom>
          <a:noFill/>
          <a:ln w="9525">
            <a:noFill/>
          </a:ln>
        </p:spPr>
      </p:pic>
      <p:sp>
        <p:nvSpPr>
          <p:cNvPr id="11269" name="Rectangle 5"/>
          <p:cNvSpPr/>
          <p:nvPr/>
        </p:nvSpPr>
        <p:spPr>
          <a:xfrm>
            <a:off x="6172200" y="2971800"/>
            <a:ext cx="1371600" cy="4572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2000" dirty="0">
                <a:latin typeface="Arial" panose="020B0604020202020204" pitchFamily="34" charset="0"/>
              </a:rPr>
              <a:t>影印培养法</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idx="1"/>
          </p:nvPr>
        </p:nvSpPr>
        <p:spPr>
          <a:xfrm>
            <a:off x="0" y="304800"/>
            <a:ext cx="9144000" cy="2362200"/>
          </a:xfrm>
        </p:spPr>
        <p:txBody>
          <a:bodyPr vert="horz" wrap="square" lIns="91440" tIns="45720" rIns="91440" bIns="45720" anchor="t" anchorCtr="0"/>
          <a:lstStyle/>
          <a:p>
            <a:pPr algn="just">
              <a:buNone/>
            </a:pPr>
            <a:r>
              <a:rPr lang="en-US" altLang="zh-CN" b="1" dirty="0">
                <a:solidFill>
                  <a:srgbClr val="BD0F5E"/>
                </a:solidFill>
                <a:latin typeface="宋体" panose="02010600030101010101" pitchFamily="2" charset="-122"/>
              </a:rPr>
              <a:t>     </a:t>
            </a:r>
          </a:p>
          <a:p>
            <a:pPr algn="just">
              <a:buNone/>
            </a:pPr>
            <a:r>
              <a:rPr lang="en-US" altLang="zh-CN" b="1" dirty="0">
                <a:solidFill>
                  <a:srgbClr val="BD0F5E"/>
                </a:solidFill>
                <a:latin typeface="宋体" panose="02010600030101010101" pitchFamily="2" charset="-122"/>
              </a:rPr>
              <a:t> </a:t>
            </a:r>
            <a:endParaRPr lang="en-US" altLang="zh-CN" sz="3600" b="1" dirty="0">
              <a:solidFill>
                <a:srgbClr val="FFFF00"/>
              </a:solidFill>
              <a:latin typeface="黑体" panose="02010609060101010101" pitchFamily="49" charset="-122"/>
              <a:ea typeface="黑体" panose="02010609060101010101" pitchFamily="49" charset="-122"/>
            </a:endParaRPr>
          </a:p>
          <a:p>
            <a:pPr algn="just">
              <a:buNone/>
            </a:pPr>
            <a:r>
              <a:rPr lang="en-US" altLang="zh-CN" sz="2800" b="1" dirty="0">
                <a:latin typeface="宋体" panose="02010600030101010101" pitchFamily="2" charset="-122"/>
              </a:rPr>
              <a:t>   </a:t>
            </a:r>
            <a:r>
              <a:rPr lang="zh-CN" altLang="en-US" sz="2800" dirty="0">
                <a:latin typeface="黑体" panose="02010609060101010101" pitchFamily="49" charset="-122"/>
                <a:ea typeface="黑体" panose="02010609060101010101" pitchFamily="49" charset="-122"/>
              </a:rPr>
              <a:t>细菌中，</a:t>
            </a:r>
            <a:r>
              <a:rPr lang="zh-CN" altLang="en-US" sz="2800" dirty="0" smtClean="0">
                <a:latin typeface="黑体" panose="02010609060101010101" pitchFamily="49" charset="-122"/>
                <a:ea typeface="黑体" panose="02010609060101010101" pitchFamily="49" charset="-122"/>
              </a:rPr>
              <a:t>大肠杆菌是</a:t>
            </a:r>
            <a:r>
              <a:rPr lang="zh-CN" altLang="en-US" sz="2800" dirty="0">
                <a:latin typeface="黑体" panose="02010609060101010101" pitchFamily="49" charset="-122"/>
                <a:ea typeface="黑体" panose="02010609060101010101" pitchFamily="49" charset="-122"/>
              </a:rPr>
              <a:t>最为广泛的遗传学实验材料</a:t>
            </a:r>
          </a:p>
          <a:p>
            <a:pPr algn="just">
              <a:buNone/>
            </a:pPr>
            <a:r>
              <a:rPr lang="zh-CN" altLang="en-US" sz="2800" dirty="0">
                <a:solidFill>
                  <a:srgbClr val="FFFF00"/>
                </a:solidFill>
                <a:latin typeface="黑体" panose="02010609060101010101" pitchFamily="49" charset="-122"/>
                <a:ea typeface="黑体" panose="02010609060101010101" pitchFamily="49" charset="-122"/>
              </a:rPr>
              <a:t>   </a:t>
            </a:r>
            <a:r>
              <a:rPr lang="zh-CN" altLang="en-US" sz="2800" dirty="0" smtClean="0">
                <a:solidFill>
                  <a:srgbClr val="FFFF00"/>
                </a:solidFill>
                <a:latin typeface="黑体" panose="02010609060101010101" pitchFamily="49" charset="-122"/>
                <a:ea typeface="黑体" panose="02010609060101010101" pitchFamily="49" charset="-122"/>
              </a:rPr>
              <a:t>细菌</a:t>
            </a:r>
            <a:r>
              <a:rPr lang="zh-CN" altLang="en-US" sz="2800" dirty="0">
                <a:solidFill>
                  <a:srgbClr val="FFFF00"/>
                </a:solidFill>
                <a:latin typeface="黑体" panose="02010609060101010101" pitchFamily="49" charset="-122"/>
                <a:ea typeface="黑体" panose="02010609060101010101" pitchFamily="49" charset="-122"/>
              </a:rPr>
              <a:t>的遗传重组可以通过三种途径来实现：</a:t>
            </a:r>
          </a:p>
        </p:txBody>
      </p:sp>
      <p:sp>
        <p:nvSpPr>
          <p:cNvPr id="28675" name="Text Box 3"/>
          <p:cNvSpPr txBox="1"/>
          <p:nvPr/>
        </p:nvSpPr>
        <p:spPr>
          <a:xfrm>
            <a:off x="228600" y="2743200"/>
            <a:ext cx="8763000" cy="3767185"/>
          </a:xfrm>
          <a:prstGeom prst="rect">
            <a:avLst/>
          </a:prstGeom>
          <a:noFill/>
          <a:ln w="9525">
            <a:noFill/>
          </a:ln>
        </p:spPr>
        <p:txBody>
          <a:bodyPr wrap="square">
            <a:spAutoFit/>
          </a:bodyPr>
          <a:lstStyle/>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a:t>
            </a:r>
            <a:r>
              <a:rPr lang="en-US" altLang="zh-CN" sz="2800" dirty="0">
                <a:solidFill>
                  <a:schemeClr val="tx1"/>
                </a:solidFill>
                <a:latin typeface="黑体" panose="02010609060101010101" pitchFamily="49" charset="-122"/>
                <a:ea typeface="黑体" panose="02010609060101010101" pitchFamily="49" charset="-122"/>
              </a:rPr>
              <a:t>1</a:t>
            </a:r>
            <a:r>
              <a:rPr lang="zh-CN" altLang="en-US" sz="2800" dirty="0">
                <a:solidFill>
                  <a:schemeClr val="tx1"/>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接合（</a:t>
            </a:r>
            <a:r>
              <a:rPr lang="en-US" altLang="zh-CN" sz="2800" dirty="0">
                <a:latin typeface="黑体" panose="02010609060101010101" pitchFamily="49" charset="-122"/>
                <a:ea typeface="黑体" panose="02010609060101010101" pitchFamily="49" charset="-122"/>
              </a:rPr>
              <a:t>conjugation</a:t>
            </a:r>
            <a:r>
              <a:rPr lang="zh-CN" altLang="en-US" sz="2800" dirty="0">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：通过供体与受体之间的</a:t>
            </a:r>
          </a:p>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          接触而传递</a:t>
            </a:r>
            <a:r>
              <a:rPr lang="en-US" altLang="zh-CN" sz="2800" dirty="0">
                <a:solidFill>
                  <a:schemeClr val="tx1"/>
                </a:solidFill>
                <a:latin typeface="黑体" panose="02010609060101010101" pitchFamily="49" charset="-122"/>
                <a:ea typeface="黑体" panose="02010609060101010101" pitchFamily="49" charset="-122"/>
              </a:rPr>
              <a:t>DNA</a:t>
            </a:r>
          </a:p>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a:t>
            </a:r>
            <a:r>
              <a:rPr lang="en-US" altLang="zh-CN" sz="2800" dirty="0">
                <a:solidFill>
                  <a:schemeClr val="tx1"/>
                </a:solidFill>
                <a:latin typeface="黑体" panose="02010609060101010101" pitchFamily="49" charset="-122"/>
                <a:ea typeface="黑体" panose="02010609060101010101" pitchFamily="49" charset="-122"/>
              </a:rPr>
              <a:t>2</a:t>
            </a:r>
            <a:r>
              <a:rPr lang="zh-CN" altLang="en-US" sz="2800" dirty="0">
                <a:solidFill>
                  <a:schemeClr val="tx1"/>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转化（</a:t>
            </a:r>
            <a:r>
              <a:rPr lang="en-US" altLang="zh-CN" sz="2800" dirty="0">
                <a:latin typeface="黑体" panose="02010609060101010101" pitchFamily="49" charset="-122"/>
                <a:ea typeface="黑体" panose="02010609060101010101" pitchFamily="49" charset="-122"/>
              </a:rPr>
              <a:t>transformation</a:t>
            </a:r>
            <a:r>
              <a:rPr lang="zh-CN" altLang="en-US" sz="2800" dirty="0">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：是指游离的细菌</a:t>
            </a:r>
            <a:r>
              <a:rPr lang="en-US" altLang="zh-CN" sz="2800" dirty="0">
                <a:solidFill>
                  <a:schemeClr val="tx1"/>
                </a:solidFill>
                <a:latin typeface="黑体" panose="02010609060101010101" pitchFamily="49" charset="-122"/>
                <a:ea typeface="黑体" panose="02010609060101010101" pitchFamily="49" charset="-122"/>
              </a:rPr>
              <a:t>DNA</a:t>
            </a:r>
          </a:p>
          <a:p>
            <a:pPr algn="just">
              <a:lnSpc>
                <a:spcPct val="90000"/>
              </a:lnSpc>
              <a:spcBef>
                <a:spcPct val="20000"/>
              </a:spcBef>
              <a:buClr>
                <a:schemeClr val="hlink"/>
              </a:buClr>
              <a:buSzPct val="110000"/>
              <a:buFont typeface="Wingdings" panose="05000000000000000000" pitchFamily="2" charset="2"/>
            </a:pPr>
            <a:r>
              <a:rPr lang="en-US" altLang="zh-CN" sz="2800" dirty="0">
                <a:solidFill>
                  <a:schemeClr val="tx1"/>
                </a:solidFill>
                <a:latin typeface="黑体" panose="02010609060101010101" pitchFamily="49" charset="-122"/>
                <a:ea typeface="黑体" panose="02010609060101010101" pitchFamily="49" charset="-122"/>
              </a:rPr>
              <a:t>         </a:t>
            </a:r>
            <a:r>
              <a:rPr lang="zh-CN" altLang="en-US" sz="2800" dirty="0">
                <a:solidFill>
                  <a:schemeClr val="tx1"/>
                </a:solidFill>
                <a:latin typeface="黑体" panose="02010609060101010101" pitchFamily="49" charset="-122"/>
                <a:ea typeface="黑体" panose="02010609060101010101" pitchFamily="49" charset="-122"/>
              </a:rPr>
              <a:t>片段被吸收到不同的细菌细胞内（受体）。</a:t>
            </a:r>
          </a:p>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a:t>
            </a:r>
            <a:r>
              <a:rPr lang="en-US" altLang="zh-CN" sz="2800" dirty="0">
                <a:solidFill>
                  <a:schemeClr val="tx1"/>
                </a:solidFill>
                <a:latin typeface="黑体" panose="02010609060101010101" pitchFamily="49" charset="-122"/>
                <a:ea typeface="黑体" panose="02010609060101010101" pitchFamily="49" charset="-122"/>
              </a:rPr>
              <a:t>3</a:t>
            </a:r>
            <a:r>
              <a:rPr lang="zh-CN" altLang="en-US" sz="2800" dirty="0">
                <a:solidFill>
                  <a:schemeClr val="tx1"/>
                </a:solidFill>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转导（</a:t>
            </a:r>
            <a:r>
              <a:rPr lang="en-US" altLang="zh-CN" sz="2800" dirty="0">
                <a:latin typeface="黑体" panose="02010609060101010101" pitchFamily="49" charset="-122"/>
                <a:ea typeface="黑体" panose="02010609060101010101" pitchFamily="49" charset="-122"/>
              </a:rPr>
              <a:t>transduction</a:t>
            </a:r>
            <a:r>
              <a:rPr lang="zh-CN" altLang="en-US" sz="2800" dirty="0">
                <a:latin typeface="黑体" panose="02010609060101010101" pitchFamily="49" charset="-122"/>
                <a:ea typeface="黑体" panose="02010609060101010101" pitchFamily="49" charset="-122"/>
              </a:rPr>
              <a:t>）</a:t>
            </a:r>
            <a:r>
              <a:rPr lang="zh-CN" altLang="en-US" sz="2800" dirty="0">
                <a:solidFill>
                  <a:schemeClr val="tx1"/>
                </a:solidFill>
                <a:latin typeface="黑体" panose="02010609060101010101" pitchFamily="49" charset="-122"/>
                <a:ea typeface="黑体" panose="02010609060101010101" pitchFamily="49" charset="-122"/>
              </a:rPr>
              <a:t>：是指一种细菌的</a:t>
            </a:r>
            <a:r>
              <a:rPr lang="en-US" altLang="zh-CN" sz="2800" dirty="0">
                <a:solidFill>
                  <a:schemeClr val="tx1"/>
                </a:solidFill>
                <a:latin typeface="黑体" panose="02010609060101010101" pitchFamily="49" charset="-122"/>
                <a:ea typeface="黑体" panose="02010609060101010101" pitchFamily="49" charset="-122"/>
              </a:rPr>
              <a:t>DNA</a:t>
            </a:r>
            <a:r>
              <a:rPr lang="zh-CN" altLang="en-US" sz="2800" dirty="0">
                <a:solidFill>
                  <a:schemeClr val="tx1"/>
                </a:solidFill>
                <a:latin typeface="黑体" panose="02010609060101010101" pitchFamily="49" charset="-122"/>
                <a:ea typeface="黑体" panose="02010609060101010101" pitchFamily="49" charset="-122"/>
              </a:rPr>
              <a:t>片</a:t>
            </a:r>
          </a:p>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          段经过温和的或经有缺陷的噬菌体传递</a:t>
            </a:r>
          </a:p>
          <a:p>
            <a:pPr algn="just">
              <a:lnSpc>
                <a:spcPct val="90000"/>
              </a:lnSpc>
              <a:spcBef>
                <a:spcPct val="20000"/>
              </a:spcBef>
              <a:buClr>
                <a:schemeClr val="hlink"/>
              </a:buClr>
              <a:buSzPct val="110000"/>
              <a:buFont typeface="Wingdings" panose="05000000000000000000" pitchFamily="2" charset="2"/>
            </a:pPr>
            <a:r>
              <a:rPr lang="zh-CN" altLang="en-US" sz="2800" dirty="0">
                <a:solidFill>
                  <a:schemeClr val="tx1"/>
                </a:solidFill>
                <a:latin typeface="黑体" panose="02010609060101010101" pitchFamily="49" charset="-122"/>
                <a:ea typeface="黑体" panose="02010609060101010101" pitchFamily="49" charset="-122"/>
              </a:rPr>
              <a:t>          给另一种细菌。</a:t>
            </a:r>
          </a:p>
          <a:p>
            <a:pPr algn="just">
              <a:spcBef>
                <a:spcPct val="20000"/>
              </a:spcBef>
              <a:buClr>
                <a:schemeClr val="hlink"/>
              </a:buClr>
              <a:buSzPct val="110000"/>
              <a:buFont typeface="Wingdings" panose="05000000000000000000" pitchFamily="2" charset="2"/>
            </a:pPr>
            <a:endParaRPr lang="en-US" altLang="zh-CN" sz="2400" dirty="0">
              <a:solidFill>
                <a:schemeClr val="tx1"/>
              </a:solidFill>
              <a:latin typeface="Comic Sans MS" panose="030F0702030302020204" pitchFamily="66" charset="0"/>
              <a:ea typeface="黑体" panose="02010609060101010101" pitchFamily="49" charset="-122"/>
            </a:endParaRPr>
          </a:p>
        </p:txBody>
      </p:sp>
      <p:sp>
        <p:nvSpPr>
          <p:cNvPr id="12292" name="Rectangle 4"/>
          <p:cNvSpPr>
            <a:spLocks noGrp="1"/>
          </p:cNvSpPr>
          <p:nvPr>
            <p:ph type="title"/>
          </p:nvPr>
        </p:nvSpPr>
        <p:spPr>
          <a:xfrm>
            <a:off x="506413" y="609600"/>
            <a:ext cx="8637587" cy="641350"/>
          </a:xfrm>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8.3 </a:t>
            </a:r>
            <a:r>
              <a:rPr lang="zh-CN" altLang="en-US" sz="3600" dirty="0">
                <a:solidFill>
                  <a:srgbClr val="FFFF00"/>
                </a:solidFill>
                <a:latin typeface="黑体" panose="02010609060101010101" pitchFamily="49" charset="-122"/>
                <a:ea typeface="黑体" panose="02010609060101010101" pitchFamily="49" charset="-122"/>
              </a:rPr>
              <a:t>细菌的接合与染色体作图</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idx="1"/>
          </p:nvPr>
        </p:nvSpPr>
        <p:spPr>
          <a:xfrm>
            <a:off x="152400" y="1143000"/>
            <a:ext cx="8229600" cy="2362200"/>
          </a:xfrm>
        </p:spPr>
        <p:txBody>
          <a:bodyPr vert="horz" wrap="square" lIns="91440" tIns="45720" rIns="91440" bIns="45720" anchor="t" anchorCtr="0"/>
          <a:lstStyle/>
          <a:p>
            <a:pPr>
              <a:lnSpc>
                <a:spcPct val="150000"/>
              </a:lnSpc>
              <a:buNone/>
            </a:pPr>
            <a:r>
              <a:rPr lang="zh-CN" altLang="en-US" sz="2400" b="1" dirty="0">
                <a:latin typeface="宋体" panose="02010600030101010101" pitchFamily="2" charset="-122"/>
              </a:rPr>
              <a:t>  </a:t>
            </a:r>
            <a:r>
              <a:rPr lang="zh-CN" altLang="en-US" sz="2400" dirty="0">
                <a:latin typeface="黑体" panose="02010609060101010101" pitchFamily="49" charset="-122"/>
                <a:ea typeface="黑体" panose="02010609060101010101" pitchFamily="49" charset="-122"/>
              </a:rPr>
              <a:t>细菌接合是经细菌细胞直接的接触，把一个细胞（供体）的遗传物质传递给另一个细胞（受体），从而实现遗传重组的一种途径。</a:t>
            </a:r>
            <a:r>
              <a:rPr lang="zh-CN" altLang="en-US" sz="2400" dirty="0">
                <a:solidFill>
                  <a:srgbClr val="FFFF00"/>
                </a:solidFill>
                <a:latin typeface="黑体" panose="02010609060101010101" pitchFamily="49" charset="-122"/>
                <a:ea typeface="黑体" panose="02010609060101010101" pitchFamily="49" charset="-122"/>
              </a:rPr>
              <a:t>接合能传递大段的</a:t>
            </a:r>
            <a:r>
              <a:rPr lang="en-US" altLang="zh-CN" sz="2400" dirty="0">
                <a:solidFill>
                  <a:srgbClr val="FFFF00"/>
                </a:solidFill>
                <a:latin typeface="黑体" panose="02010609060101010101" pitchFamily="49" charset="-122"/>
                <a:ea typeface="黑体" panose="02010609060101010101" pitchFamily="49" charset="-122"/>
              </a:rPr>
              <a:t>DNA</a:t>
            </a:r>
            <a:r>
              <a:rPr lang="zh-CN" altLang="en-US" sz="2400" dirty="0">
                <a:solidFill>
                  <a:srgbClr val="FFFF00"/>
                </a:solidFill>
                <a:latin typeface="黑体" panose="02010609060101010101" pitchFamily="49" charset="-122"/>
                <a:ea typeface="黑体" panose="02010609060101010101" pitchFamily="49" charset="-122"/>
              </a:rPr>
              <a:t>，在细菌的遗传重组中是效率最高的。</a:t>
            </a:r>
          </a:p>
        </p:txBody>
      </p:sp>
      <p:sp>
        <p:nvSpPr>
          <p:cNvPr id="13315" name="Rectangle 5"/>
          <p:cNvSpPr>
            <a:spLocks noGrp="1"/>
          </p:cNvSpPr>
          <p:nvPr>
            <p:ph type="title"/>
          </p:nvPr>
        </p:nvSpPr>
        <p:spPr>
          <a:xfrm>
            <a:off x="0" y="441325"/>
            <a:ext cx="8637588" cy="701675"/>
          </a:xfrm>
        </p:spPr>
        <p:txBody>
          <a:bodyPr vert="horz" wrap="square" lIns="91440" tIns="45720" rIns="91440" bIns="45720" anchor="ctr" anchorCtr="0"/>
          <a:lstStyle/>
          <a:p>
            <a:pPr algn="l"/>
            <a:r>
              <a:rPr lang="en-US" altLang="zh-CN" sz="3200" dirty="0">
                <a:solidFill>
                  <a:srgbClr val="FFFF00"/>
                </a:solidFill>
                <a:latin typeface="Times New Roman" panose="02020603050405020304" pitchFamily="18" charset="0"/>
                <a:ea typeface="黑体" panose="02010609060101010101" pitchFamily="49" charset="-122"/>
              </a:rPr>
              <a:t>        8.3.1 </a:t>
            </a:r>
            <a:r>
              <a:rPr lang="zh-CN" altLang="en-US" sz="3200" dirty="0">
                <a:solidFill>
                  <a:srgbClr val="FFFF00"/>
                </a:solidFill>
                <a:latin typeface="Times New Roman" panose="02020603050405020304" pitchFamily="18" charset="0"/>
                <a:ea typeface="黑体" panose="02010609060101010101" pitchFamily="49" charset="-122"/>
              </a:rPr>
              <a:t>细菌接合现象的发现</a:t>
            </a:r>
            <a:endParaRPr lang="zh-CN" altLang="en-US" sz="4800" dirty="0">
              <a:latin typeface="Times New Roman" panose="02020603050405020304" pitchFamily="18" charset="0"/>
              <a:ea typeface="黑体" panose="02010609060101010101" pitchFamily="49" charset="-122"/>
            </a:endParaRPr>
          </a:p>
        </p:txBody>
      </p:sp>
      <p:pic>
        <p:nvPicPr>
          <p:cNvPr id="13316" name="Picture 2" descr="细菌结合"/>
          <p:cNvPicPr>
            <a:picLocks noChangeAspect="1"/>
          </p:cNvPicPr>
          <p:nvPr/>
        </p:nvPicPr>
        <p:blipFill>
          <a:blip r:embed="rId2"/>
          <a:stretch>
            <a:fillRect/>
          </a:stretch>
        </p:blipFill>
        <p:spPr>
          <a:xfrm>
            <a:off x="2133600" y="3505200"/>
            <a:ext cx="4922838" cy="2971800"/>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533400" y="304800"/>
            <a:ext cx="8610600" cy="609600"/>
          </a:xfrm>
          <a:prstGeom prst="rect">
            <a:avLst/>
          </a:prstGeom>
          <a:noFill/>
          <a:ln w="9525">
            <a:noFill/>
          </a:ln>
        </p:spPr>
        <p:txBody>
          <a:bodyPr>
            <a:spAutoFit/>
          </a:bodyPr>
          <a:lstStyle/>
          <a:p>
            <a:pPr algn="ctr" eaLnBrk="0" hangingPunct="0">
              <a:lnSpc>
                <a:spcPct val="120000"/>
              </a:lnSpc>
              <a:spcBef>
                <a:spcPct val="20000"/>
              </a:spcBef>
              <a:buClr>
                <a:srgbClr val="CCFF33"/>
              </a:buClr>
              <a:buSzPct val="70000"/>
              <a:buFont typeface="Wingdings" panose="05000000000000000000" pitchFamily="2" charset="2"/>
            </a:pPr>
            <a:r>
              <a:rPr lang="zh-CN" altLang="en-US" sz="2800" b="1" dirty="0">
                <a:latin typeface="黑体" panose="02010609060101010101" pitchFamily="49" charset="-122"/>
                <a:ea typeface="黑体" panose="02010609060101010101" pitchFamily="49" charset="-122"/>
              </a:rPr>
              <a:t>细菌的杂交最初是在</a:t>
            </a:r>
            <a:r>
              <a:rPr lang="en-US" altLang="zh-CN" sz="2800" b="1" i="1" dirty="0">
                <a:latin typeface="黑体" panose="02010609060101010101" pitchFamily="49" charset="-122"/>
                <a:ea typeface="黑体" panose="02010609060101010101" pitchFamily="49" charset="-122"/>
              </a:rPr>
              <a:t>E.coli</a:t>
            </a:r>
            <a:r>
              <a:rPr lang="zh-CN" altLang="en-US" sz="2800" b="1" dirty="0">
                <a:latin typeface="黑体" panose="02010609060101010101" pitchFamily="49" charset="-122"/>
                <a:ea typeface="黑体" panose="02010609060101010101" pitchFamily="49" charset="-122"/>
              </a:rPr>
              <a:t>中发现的</a:t>
            </a:r>
          </a:p>
        </p:txBody>
      </p:sp>
      <p:pic>
        <p:nvPicPr>
          <p:cNvPr id="3" name="图片 2"/>
          <p:cNvPicPr>
            <a:picLocks noChangeAspect="1"/>
          </p:cNvPicPr>
          <p:nvPr/>
        </p:nvPicPr>
        <p:blipFill>
          <a:blip r:embed="rId2"/>
          <a:stretch>
            <a:fillRect/>
          </a:stretch>
        </p:blipFill>
        <p:spPr>
          <a:xfrm>
            <a:off x="1219200" y="1143000"/>
            <a:ext cx="7421468" cy="534601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idx="1"/>
          </p:nvPr>
        </p:nvSpPr>
        <p:spPr>
          <a:xfrm>
            <a:off x="381000" y="990600"/>
            <a:ext cx="8458200" cy="4801235"/>
          </a:xfrm>
        </p:spPr>
        <p:txBody>
          <a:bodyPr vert="horz" wrap="square" lIns="91440" tIns="45720" rIns="91440" bIns="45720" anchor="t" anchorCtr="0"/>
          <a:lstStyle/>
          <a:p>
            <a:pPr marL="0" indent="0" algn="just" latinLnBrk="0">
              <a:lnSpc>
                <a:spcPts val="3800"/>
              </a:lnSpc>
              <a:spcBef>
                <a:spcPct val="0"/>
              </a:spcBef>
              <a:buNone/>
            </a:pPr>
            <a:r>
              <a:rPr lang="zh-CN" altLang="en-US" sz="2400" dirty="0">
                <a:latin typeface="Comic Sans MS" panose="030F0702030302020204" pitchFamily="66" charset="0"/>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结果</a:t>
            </a:r>
            <a:r>
              <a:rPr lang="zh-CN" altLang="en-US" sz="2800" dirty="0">
                <a:latin typeface="黑体" panose="02010609060101010101" pitchFamily="49" charset="-122"/>
                <a:ea typeface="黑体" panose="02010609060101010101" pitchFamily="49" charset="-122"/>
              </a:rPr>
              <a:t>：基本培养基上大约</a:t>
            </a:r>
            <a:r>
              <a:rPr lang="en-US" altLang="zh-CN" sz="2800" dirty="0">
                <a:latin typeface="黑体" panose="02010609060101010101" pitchFamily="49" charset="-122"/>
                <a:ea typeface="黑体" panose="02010609060101010101" pitchFamily="49" charset="-122"/>
              </a:rPr>
              <a:t>10</a:t>
            </a:r>
            <a:r>
              <a:rPr lang="en-US" altLang="zh-CN" sz="2800" baseline="30000" dirty="0">
                <a:latin typeface="黑体" panose="02010609060101010101" pitchFamily="49" charset="-122"/>
                <a:ea typeface="黑体" panose="02010609060101010101" pitchFamily="49" charset="-122"/>
              </a:rPr>
              <a:t>7</a:t>
            </a:r>
            <a:r>
              <a:rPr lang="zh-CN" altLang="en-US" sz="2800" dirty="0">
                <a:latin typeface="黑体" panose="02010609060101010101" pitchFamily="49" charset="-122"/>
                <a:ea typeface="黑体" panose="02010609060101010101" pitchFamily="49" charset="-122"/>
              </a:rPr>
              <a:t>个亲体细胞就会</a:t>
            </a:r>
            <a:r>
              <a:rPr lang="zh-CN" altLang="en-US" sz="2800" dirty="0" smtClean="0">
                <a:latin typeface="黑体" panose="02010609060101010101" pitchFamily="49" charset="-122"/>
                <a:ea typeface="黑体" panose="02010609060101010101" pitchFamily="49" charset="-122"/>
              </a:rPr>
              <a:t>出现</a:t>
            </a:r>
            <a:r>
              <a:rPr lang="zh-CN" altLang="en-US" sz="2800" dirty="0">
                <a:latin typeface="黑体" panose="02010609060101010101" pitchFamily="49" charset="-122"/>
                <a:ea typeface="黑体" panose="02010609060101010101" pitchFamily="49" charset="-122"/>
              </a:rPr>
              <a:t>一个 </a:t>
            </a:r>
            <a:r>
              <a:rPr lang="en-US" altLang="zh-CN" sz="2800" dirty="0">
                <a:latin typeface="黑体" panose="02010609060101010101" pitchFamily="49" charset="-122"/>
                <a:ea typeface="黑体" panose="02010609060101010101" pitchFamily="49" charset="-122"/>
              </a:rPr>
              <a:t>met+ bio+ thr+ Leu+ </a:t>
            </a:r>
            <a:r>
              <a:rPr lang="en-US" altLang="zh-CN" sz="2800" dirty="0" err="1" smtClean="0">
                <a:latin typeface="黑体" panose="02010609060101010101" pitchFamily="49" charset="-122"/>
                <a:ea typeface="黑体" panose="02010609060101010101" pitchFamily="49" charset="-122"/>
              </a:rPr>
              <a:t>thi</a:t>
            </a:r>
            <a:r>
              <a:rPr lang="en-US" altLang="zh-CN" sz="2800"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原养型菌落。而</a:t>
            </a:r>
            <a:r>
              <a:rPr lang="zh-CN" altLang="en-US" sz="2800" dirty="0" smtClean="0">
                <a:latin typeface="黑体" panose="02010609060101010101" pitchFamily="49" charset="-122"/>
                <a:ea typeface="黑体" panose="02010609060101010101" pitchFamily="49" charset="-122"/>
              </a:rPr>
              <a:t>分别</a:t>
            </a:r>
            <a:r>
              <a:rPr lang="zh-CN" altLang="en-US" sz="2800" dirty="0">
                <a:latin typeface="黑体" panose="02010609060101010101" pitchFamily="49" charset="-122"/>
                <a:ea typeface="黑体" panose="02010609060101010101" pitchFamily="49" charset="-122"/>
              </a:rPr>
              <a:t>培养在基本培养基上的，未经混合的两个亲体</a:t>
            </a:r>
            <a:r>
              <a:rPr lang="zh-CN" altLang="en-US" sz="2800" dirty="0" smtClean="0">
                <a:latin typeface="黑体" panose="02010609060101010101" pitchFamily="49" charset="-122"/>
                <a:ea typeface="黑体" panose="02010609060101010101" pitchFamily="49" charset="-122"/>
              </a:rPr>
              <a:t>品系作为</a:t>
            </a:r>
            <a:r>
              <a:rPr lang="zh-CN" altLang="en-US" sz="2800" dirty="0">
                <a:latin typeface="黑体" panose="02010609060101010101" pitchFamily="49" charset="-122"/>
                <a:ea typeface="黑体" panose="02010609060101010101" pitchFamily="49" charset="-122"/>
              </a:rPr>
              <a:t>对照没有产生原养型菌落。</a:t>
            </a:r>
            <a:r>
              <a:rPr lang="en-US" altLang="zh-CN" sz="2800" dirty="0" smtClean="0">
                <a:latin typeface="黑体" panose="02010609060101010101" pitchFamily="49" charset="-122"/>
                <a:ea typeface="黑体" panose="02010609060101010101" pitchFamily="49" charset="-122"/>
                <a:sym typeface="+mn-ea"/>
              </a:rPr>
              <a:t>1×10</a:t>
            </a:r>
            <a:r>
              <a:rPr lang="zh-CN" altLang="en-US" sz="2800" baseline="30000" dirty="0">
                <a:latin typeface="黑体" panose="02010609060101010101" pitchFamily="49" charset="-122"/>
                <a:ea typeface="黑体" panose="02010609060101010101" pitchFamily="49" charset="-122"/>
                <a:sym typeface="+mn-ea"/>
              </a:rPr>
              <a:t>－</a:t>
            </a:r>
            <a:r>
              <a:rPr lang="en-US" altLang="zh-CN" sz="2800" baseline="30000" dirty="0">
                <a:latin typeface="黑体" panose="02010609060101010101" pitchFamily="49" charset="-122"/>
                <a:ea typeface="黑体" panose="02010609060101010101" pitchFamily="49" charset="-122"/>
                <a:sym typeface="+mn-ea"/>
              </a:rPr>
              <a:t>7</a:t>
            </a:r>
            <a:r>
              <a:rPr lang="zh-CN" altLang="en-US" sz="2800" dirty="0">
                <a:latin typeface="黑体" panose="02010609060101010101" pitchFamily="49" charset="-122"/>
                <a:ea typeface="黑体" panose="02010609060101010101" pitchFamily="49" charset="-122"/>
                <a:sym typeface="+mn-ea"/>
              </a:rPr>
              <a:t>是一个很低的数值，从一千万个细胞</a:t>
            </a:r>
            <a:r>
              <a:rPr lang="zh-CN" altLang="en-US" sz="2800" dirty="0" smtClean="0">
                <a:latin typeface="黑体" panose="02010609060101010101" pitchFamily="49" charset="-122"/>
                <a:ea typeface="黑体" panose="02010609060101010101" pitchFamily="49" charset="-122"/>
                <a:sym typeface="+mn-ea"/>
              </a:rPr>
              <a:t>中挑</a:t>
            </a:r>
            <a:r>
              <a:rPr lang="zh-CN" altLang="en-US" sz="2800" dirty="0">
                <a:latin typeface="黑体" panose="02010609060101010101" pitchFamily="49" charset="-122"/>
                <a:ea typeface="黑体" panose="02010609060101010101" pitchFamily="49" charset="-122"/>
                <a:sym typeface="+mn-ea"/>
              </a:rPr>
              <a:t>出一个，在果蝇等遗传实验材料中很难做到这</a:t>
            </a:r>
            <a:r>
              <a:rPr lang="zh-CN" altLang="en-US" sz="2800" dirty="0" smtClean="0">
                <a:latin typeface="黑体" panose="02010609060101010101" pitchFamily="49" charset="-122"/>
                <a:ea typeface="黑体" panose="02010609060101010101" pitchFamily="49" charset="-122"/>
                <a:sym typeface="+mn-ea"/>
              </a:rPr>
              <a:t>一点</a:t>
            </a:r>
            <a:r>
              <a:rPr lang="zh-CN" altLang="en-US" sz="2800" dirty="0">
                <a:latin typeface="黑体" panose="02010609060101010101" pitchFamily="49" charset="-122"/>
                <a:ea typeface="黑体" panose="02010609060101010101" pitchFamily="49" charset="-122"/>
                <a:sym typeface="+mn-ea"/>
              </a:rPr>
              <a:t>。</a:t>
            </a:r>
            <a:endParaRPr lang="zh-CN" altLang="en-US" sz="2800" dirty="0">
              <a:latin typeface="黑体" panose="02010609060101010101" pitchFamily="49" charset="-122"/>
              <a:ea typeface="黑体" panose="02010609060101010101" pitchFamily="49" charset="-122"/>
            </a:endParaRPr>
          </a:p>
          <a:p>
            <a:pPr marL="0" indent="0" algn="just" latinLnBrk="0">
              <a:lnSpc>
                <a:spcPts val="3800"/>
              </a:lnSpc>
              <a:spcBef>
                <a:spcPct val="0"/>
              </a:spcBef>
              <a:buNone/>
            </a:pPr>
            <a:endParaRPr lang="zh-CN" altLang="en-US" sz="2800" dirty="0">
              <a:latin typeface="黑体" panose="02010609060101010101" pitchFamily="49" charset="-122"/>
              <a:ea typeface="黑体" panose="02010609060101010101" pitchFamily="49" charset="-122"/>
            </a:endParaRPr>
          </a:p>
          <a:p>
            <a:pPr marL="0" indent="0" algn="just" latinLnBrk="0">
              <a:lnSpc>
                <a:spcPts val="3800"/>
              </a:lnSpc>
              <a:spcBef>
                <a:spcPct val="0"/>
              </a:spcBef>
              <a:buNone/>
            </a:pPr>
            <a:r>
              <a:rPr lang="zh-CN" altLang="en-US" sz="2800" dirty="0" smtClean="0">
                <a:solidFill>
                  <a:srgbClr val="FFFF00"/>
                </a:solidFill>
                <a:latin typeface="黑体" panose="02010609060101010101" pitchFamily="49" charset="-122"/>
                <a:ea typeface="黑体" panose="02010609060101010101" pitchFamily="49" charset="-122"/>
              </a:rPr>
              <a:t>这</a:t>
            </a:r>
            <a:r>
              <a:rPr lang="zh-CN" altLang="en-US" sz="2800" dirty="0">
                <a:solidFill>
                  <a:srgbClr val="FFFF00"/>
                </a:solidFill>
                <a:latin typeface="黑体" panose="02010609060101010101" pitchFamily="49" charset="-122"/>
                <a:ea typeface="黑体" panose="02010609060101010101" pitchFamily="49" charset="-122"/>
              </a:rPr>
              <a:t>说明原养型菌落的产生，一定是</a:t>
            </a:r>
            <a:r>
              <a:rPr lang="en-US" altLang="zh-CN" sz="2800" dirty="0">
                <a:solidFill>
                  <a:srgbClr val="FFFF00"/>
                </a:solidFill>
                <a:latin typeface="黑体" panose="02010609060101010101" pitchFamily="49" charset="-122"/>
                <a:ea typeface="黑体" panose="02010609060101010101" pitchFamily="49" charset="-122"/>
              </a:rPr>
              <a:t>A</a:t>
            </a:r>
            <a:r>
              <a:rPr lang="zh-CN" altLang="en-US" sz="2800" dirty="0">
                <a:solidFill>
                  <a:srgbClr val="FFFF00"/>
                </a:solidFill>
                <a:latin typeface="黑体" panose="02010609060101010101" pitchFamily="49" charset="-122"/>
                <a:ea typeface="黑体" panose="02010609060101010101" pitchFamily="49" charset="-122"/>
              </a:rPr>
              <a:t>菌株</a:t>
            </a:r>
            <a:r>
              <a:rPr lang="zh-CN" sz="2800" dirty="0" smtClean="0">
                <a:solidFill>
                  <a:srgbClr val="FFFF00"/>
                </a:solidFill>
                <a:latin typeface="黑体" panose="02010609060101010101" pitchFamily="49" charset="-122"/>
                <a:ea typeface="黑体" panose="02010609060101010101" pitchFamily="49" charset="-122"/>
              </a:rPr>
              <a:t>与</a:t>
            </a:r>
            <a:r>
              <a:rPr lang="en-US" altLang="zh-CN" sz="2800" dirty="0">
                <a:solidFill>
                  <a:srgbClr val="FFFF00"/>
                </a:solidFill>
                <a:latin typeface="黑体" panose="02010609060101010101" pitchFamily="49" charset="-122"/>
                <a:ea typeface="黑体" panose="02010609060101010101" pitchFamily="49" charset="-122"/>
              </a:rPr>
              <a:t>B</a:t>
            </a:r>
            <a:r>
              <a:rPr lang="zh-CN" altLang="en-US" sz="2800" dirty="0">
                <a:solidFill>
                  <a:srgbClr val="FFFF00"/>
                </a:solidFill>
                <a:latin typeface="黑体" panose="02010609060101010101" pitchFamily="49" charset="-122"/>
                <a:ea typeface="黑体" panose="02010609060101010101" pitchFamily="49" charset="-122"/>
              </a:rPr>
              <a:t>菌株杂交导致基因发生了重组。（结论对不对？）</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idx="1"/>
          </p:nvPr>
        </p:nvSpPr>
        <p:spPr>
          <a:xfrm>
            <a:off x="304800" y="914400"/>
            <a:ext cx="8534400" cy="3912235"/>
          </a:xfrm>
        </p:spPr>
        <p:txBody>
          <a:bodyPr vert="horz" wrap="square" lIns="91440" tIns="45720" rIns="91440" bIns="45720" anchor="t" anchorCtr="0"/>
          <a:lstStyle/>
          <a:p>
            <a:pPr algn="just">
              <a:lnSpc>
                <a:spcPct val="150000"/>
              </a:lnSpc>
              <a:buNone/>
            </a:pPr>
            <a:r>
              <a:rPr lang="zh-CN" altLang="en-US" sz="2800" dirty="0">
                <a:solidFill>
                  <a:srgbClr val="FFFF00"/>
                </a:solidFill>
                <a:latin typeface="Comic Sans MS" panose="030F0702030302020204" pitchFamily="66" charset="0"/>
                <a:ea typeface="黑体" panose="02010609060101010101" pitchFamily="49" charset="-122"/>
              </a:rPr>
              <a:t>其他可能性</a:t>
            </a:r>
            <a:r>
              <a:rPr lang="zh-CN" altLang="en-US" sz="2400" dirty="0">
                <a:latin typeface="Comic Sans MS" panose="030F0702030302020204" pitchFamily="66" charset="0"/>
                <a:ea typeface="黑体" panose="02010609060101010101" pitchFamily="49" charset="-122"/>
              </a:rPr>
              <a:t>：</a:t>
            </a:r>
            <a:endParaRPr lang="zh-CN" altLang="en-US" sz="2800" dirty="0">
              <a:solidFill>
                <a:srgbClr val="FFFF00"/>
              </a:solidFill>
              <a:latin typeface="Comic Sans MS" panose="030F0702030302020204" pitchFamily="66" charset="0"/>
              <a:ea typeface="黑体" panose="02010609060101010101" pitchFamily="49" charset="-122"/>
            </a:endParaRPr>
          </a:p>
          <a:p>
            <a:pPr algn="just">
              <a:buNone/>
            </a:pPr>
            <a:r>
              <a:rPr lang="zh-CN" altLang="en-US" sz="2800" dirty="0">
                <a:latin typeface="黑体" panose="02010609060101010101" pitchFamily="49" charset="-122"/>
                <a:ea typeface="黑体" panose="02010609060101010101" pitchFamily="49" charset="-122"/>
              </a:rPr>
              <a:t>  这种与亲代不同的能在基本培养基上生长的细菌</a:t>
            </a:r>
            <a:r>
              <a:rPr lang="zh-CN" altLang="en-US" sz="2800" u="sng" dirty="0">
                <a:solidFill>
                  <a:srgbClr val="FFFF00"/>
                </a:solidFill>
                <a:latin typeface="黑体" panose="02010609060101010101" pitchFamily="49" charset="-122"/>
                <a:ea typeface="黑体" panose="02010609060101010101" pitchFamily="49" charset="-122"/>
              </a:rPr>
              <a:t>不一定是基因型的改变，可能是培养上的互补</a:t>
            </a:r>
            <a:r>
              <a:rPr lang="zh-CN" altLang="en-US" sz="2800" dirty="0">
                <a:latin typeface="黑体" panose="02010609060101010101" pitchFamily="49" charset="-122"/>
                <a:ea typeface="黑体" panose="02010609060101010101" pitchFamily="49" charset="-122"/>
              </a:rPr>
              <a:t>，即一些物质从一个品系的细胞中泄漏出来而被另一个品系的细胞所吸收呢</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algn="just">
              <a:buNone/>
            </a:pPr>
            <a:endParaRPr lang="zh-CN" altLang="en-US" sz="2800" dirty="0">
              <a:latin typeface="黑体" panose="02010609060101010101" pitchFamily="49" charset="-122"/>
              <a:ea typeface="黑体" panose="02010609060101010101" pitchFamily="49" charset="-122"/>
            </a:endParaRPr>
          </a:p>
          <a:p>
            <a:pPr algn="just">
              <a:buNone/>
            </a:pPr>
            <a:r>
              <a:rPr lang="zh-CN" altLang="en-US" sz="2800" dirty="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 </a:t>
            </a:r>
            <a:endParaRPr lang="en-US" altLang="zh-CN" sz="2400" dirty="0">
              <a:solidFill>
                <a:srgbClr val="FFFF00"/>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idx="1"/>
          </p:nvPr>
        </p:nvSpPr>
        <p:spPr>
          <a:xfrm>
            <a:off x="143510" y="609600"/>
            <a:ext cx="4657090" cy="3352800"/>
          </a:xfrm>
        </p:spPr>
        <p:txBody>
          <a:bodyPr vert="horz" wrap="square" lIns="91440" tIns="45720" rIns="91440" bIns="45720" anchor="t" anchorCtr="0"/>
          <a:lstStyle/>
          <a:p>
            <a:pPr marL="0" indent="0" algn="just" latinLnBrk="0">
              <a:lnSpc>
                <a:spcPct val="150000"/>
              </a:lnSpc>
              <a:spcBef>
                <a:spcPts val="0"/>
              </a:spcBef>
              <a:buNone/>
            </a:pPr>
            <a:r>
              <a:rPr lang="en-US" altLang="zh-CN" sz="2000" dirty="0">
                <a:latin typeface="宋体" panose="02010600030101010101" pitchFamily="2" charset="-122"/>
                <a:ea typeface="宋体" panose="02010600030101010101" pitchFamily="2" charset="-122"/>
                <a:cs typeface="宋体" panose="02010600030101010101" pitchFamily="2" charset="-122"/>
              </a:rPr>
              <a:t>1950</a:t>
            </a:r>
            <a:r>
              <a:rPr lang="zh-CN" altLang="en-US" sz="2000" dirty="0">
                <a:latin typeface="宋体" panose="02010600030101010101" pitchFamily="2" charset="-122"/>
                <a:ea typeface="宋体" panose="02010600030101010101" pitchFamily="2" charset="-122"/>
                <a:cs typeface="宋体" panose="02010600030101010101" pitchFamily="2" charset="-122"/>
              </a:rPr>
              <a:t>年 </a:t>
            </a:r>
            <a:r>
              <a:rPr lang="en-US" altLang="zh-CN" sz="2000" dirty="0">
                <a:latin typeface="宋体" panose="02010600030101010101" pitchFamily="2" charset="-122"/>
                <a:ea typeface="宋体" panose="02010600030101010101" pitchFamily="2" charset="-122"/>
                <a:cs typeface="宋体" panose="02010600030101010101" pitchFamily="2" charset="-122"/>
              </a:rPr>
              <a:t>Davis</a:t>
            </a:r>
            <a:r>
              <a:rPr lang="zh-CN" altLang="en-US"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U</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型管实验</a:t>
            </a:r>
            <a:r>
              <a:rPr lang="zh-CN" altLang="en-US" sz="2000" dirty="0">
                <a:latin typeface="宋体" panose="02010600030101010101" pitchFamily="2" charset="-122"/>
                <a:ea typeface="宋体" panose="02010600030101010101" pitchFamily="2" charset="-122"/>
                <a:cs typeface="宋体" panose="02010600030101010101" pitchFamily="2" charset="-122"/>
              </a:rPr>
              <a:t>，有力地支持了细菌菌株杂交的判断。他用一个</a:t>
            </a:r>
            <a:r>
              <a:rPr lang="en-US" altLang="zh-CN" sz="2000" dirty="0">
                <a:latin typeface="宋体" panose="02010600030101010101" pitchFamily="2" charset="-122"/>
                <a:ea typeface="宋体" panose="02010600030101010101" pitchFamily="2" charset="-122"/>
                <a:cs typeface="宋体" panose="02010600030101010101" pitchFamily="2" charset="-122"/>
              </a:rPr>
              <a:t>U</a:t>
            </a:r>
            <a:r>
              <a:rPr lang="zh-CN" altLang="en-US" sz="2000" dirty="0">
                <a:latin typeface="宋体" panose="02010600030101010101" pitchFamily="2" charset="-122"/>
                <a:ea typeface="宋体" panose="02010600030101010101" pitchFamily="2" charset="-122"/>
                <a:cs typeface="宋体" panose="02010600030101010101" pitchFamily="2" charset="-122"/>
              </a:rPr>
              <a:t>型管，在底部</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用一块过滤器</a:t>
            </a:r>
            <a:r>
              <a:rPr lang="zh-CN" altLang="en-US" sz="2000" dirty="0">
                <a:latin typeface="宋体" panose="02010600030101010101" pitchFamily="2" charset="-122"/>
                <a:ea typeface="宋体" panose="02010600030101010101" pitchFamily="2" charset="-122"/>
                <a:cs typeface="宋体" panose="02010600030101010101" pitchFamily="2" charset="-122"/>
              </a:rPr>
              <a:t>隔开，把管分隔为相等的两臂。</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滤器的孔很小，细菌不能通过，只有象</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DNA</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这样</a:t>
            </a:r>
            <a:r>
              <a:rPr lang="en-US" altLang="zh-CN" sz="2000" dirty="0">
                <a:solidFill>
                  <a:srgbClr val="FFFF00"/>
                </a:solidFill>
                <a:latin typeface="宋体" panose="02010600030101010101" pitchFamily="2" charset="-122"/>
                <a:ea typeface="宋体" panose="02010600030101010101" pitchFamily="2" charset="-122"/>
                <a:cs typeface="宋体" panose="02010600030101010101" pitchFamily="2" charset="-122"/>
              </a:rPr>
              <a:t>0.1</a:t>
            </a:r>
            <a:r>
              <a:rPr lang="zh-CN" altLang="en-US" sz="2000" dirty="0">
                <a:solidFill>
                  <a:srgbClr val="FFFF00"/>
                </a:solidFill>
                <a:latin typeface="宋体" panose="02010600030101010101" pitchFamily="2" charset="-122"/>
                <a:ea typeface="宋体" panose="02010600030101010101" pitchFamily="2" charset="-122"/>
                <a:cs typeface="宋体" panose="02010600030101010101" pitchFamily="2" charset="-122"/>
              </a:rPr>
              <a:t>微米的游离分子、培养液和营养物质可以通过。</a:t>
            </a:r>
            <a:r>
              <a:rPr lang="zh-CN" altLang="en-US" sz="2000" dirty="0">
                <a:solidFill>
                  <a:srgbClr val="000000"/>
                </a:solidFill>
                <a:latin typeface="宋体" panose="02010600030101010101" pitchFamily="2" charset="-122"/>
                <a:ea typeface="宋体" panose="02010600030101010101" pitchFamily="2" charset="-122"/>
                <a:cs typeface="宋体" panose="02010600030101010101" pitchFamily="2" charset="-122"/>
              </a:rPr>
              <a:t> </a:t>
            </a:r>
            <a:r>
              <a:rPr lang="zh-CN" altLang="en-US" sz="2400" dirty="0">
                <a:solidFill>
                  <a:srgbClr val="000000"/>
                </a:solidFill>
                <a:latin typeface="宋体" panose="02010600030101010101" pitchFamily="2" charset="-122"/>
                <a:ea typeface="宋体" panose="02010600030101010101" pitchFamily="2" charset="-122"/>
                <a:cs typeface="宋体" panose="02010600030101010101" pitchFamily="2" charset="-122"/>
              </a:rPr>
              <a:t>   </a:t>
            </a:r>
          </a:p>
        </p:txBody>
      </p:sp>
      <p:sp>
        <p:nvSpPr>
          <p:cNvPr id="34819" name="Text Box 3"/>
          <p:cNvSpPr txBox="1"/>
          <p:nvPr/>
        </p:nvSpPr>
        <p:spPr>
          <a:xfrm>
            <a:off x="287655" y="4572000"/>
            <a:ext cx="8719185" cy="2047875"/>
          </a:xfrm>
          <a:prstGeom prst="rect">
            <a:avLst/>
          </a:prstGeom>
          <a:noFill/>
          <a:ln w="9525">
            <a:noFill/>
          </a:ln>
        </p:spPr>
        <p:txBody>
          <a:bodyPr wrap="square">
            <a:spAutoFit/>
          </a:bodyPr>
          <a:lstStyle/>
          <a:p>
            <a:pPr algn="just">
              <a:lnSpc>
                <a:spcPct val="120000"/>
              </a:lnSpc>
              <a:spcBef>
                <a:spcPct val="20000"/>
              </a:spcBef>
              <a:buClr>
                <a:schemeClr val="hlink"/>
              </a:buClr>
              <a:buSzPct val="110000"/>
              <a:buFont typeface="Wingdings" panose="05000000000000000000" pitchFamily="2" charset="2"/>
            </a:pPr>
            <a:r>
              <a:rPr lang="en-US" altLang="zh-CN" sz="2000" dirty="0">
                <a:solidFill>
                  <a:schemeClr val="tx1"/>
                </a:solidFill>
                <a:latin typeface="Comic Sans MS" panose="030F0702030302020204" pitchFamily="66" charset="0"/>
                <a:ea typeface="黑体" panose="02010609060101010101" pitchFamily="49" charset="-122"/>
              </a:rPr>
              <a:t>U</a:t>
            </a:r>
            <a:r>
              <a:rPr lang="zh-CN" altLang="en-US" sz="2000" dirty="0">
                <a:solidFill>
                  <a:schemeClr val="tx1"/>
                </a:solidFill>
                <a:latin typeface="Comic Sans MS" panose="030F0702030302020204" pitchFamily="66" charset="0"/>
                <a:ea typeface="黑体" panose="02010609060101010101" pitchFamily="49" charset="-122"/>
              </a:rPr>
              <a:t>型管两臂中分别为营养缺陷型品系</a:t>
            </a:r>
            <a:r>
              <a:rPr lang="en-US" altLang="zh-CN" sz="2000" dirty="0">
                <a:solidFill>
                  <a:schemeClr val="tx1"/>
                </a:solidFill>
                <a:latin typeface="Comic Sans MS" panose="030F0702030302020204" pitchFamily="66" charset="0"/>
                <a:ea typeface="黑体" panose="02010609060101010101" pitchFamily="49" charset="-122"/>
              </a:rPr>
              <a:t>A</a:t>
            </a:r>
            <a:r>
              <a:rPr lang="zh-CN" altLang="en-US" sz="2000" dirty="0">
                <a:solidFill>
                  <a:schemeClr val="tx1"/>
                </a:solidFill>
                <a:latin typeface="Comic Sans MS" panose="030F0702030302020204" pitchFamily="66" charset="0"/>
                <a:ea typeface="黑体" panose="02010609060101010101" pitchFamily="49" charset="-122"/>
              </a:rPr>
              <a:t>和</a:t>
            </a:r>
            <a:r>
              <a:rPr lang="en-US" altLang="zh-CN" sz="2000" dirty="0">
                <a:solidFill>
                  <a:schemeClr val="tx1"/>
                </a:solidFill>
                <a:latin typeface="Comic Sans MS" panose="030F0702030302020204" pitchFamily="66" charset="0"/>
                <a:ea typeface="黑体" panose="02010609060101010101" pitchFamily="49" charset="-122"/>
              </a:rPr>
              <a:t>B</a:t>
            </a:r>
            <a:r>
              <a:rPr lang="zh-CN" altLang="en-US" sz="2000" dirty="0">
                <a:solidFill>
                  <a:schemeClr val="tx1"/>
                </a:solidFill>
                <a:latin typeface="Comic Sans MS" panose="030F0702030302020204" pitchFamily="66" charset="0"/>
                <a:ea typeface="黑体" panose="02010609060101010101" pitchFamily="49" charset="-122"/>
              </a:rPr>
              <a:t>，使它们繁殖到饱和状态，同时在</a:t>
            </a:r>
            <a:r>
              <a:rPr lang="en-US" altLang="zh-CN" sz="2000" dirty="0">
                <a:solidFill>
                  <a:schemeClr val="tx1"/>
                </a:solidFill>
                <a:latin typeface="Comic Sans MS" panose="030F0702030302020204" pitchFamily="66" charset="0"/>
                <a:ea typeface="黑体" panose="02010609060101010101" pitchFamily="49" charset="-122"/>
              </a:rPr>
              <a:t>U</a:t>
            </a:r>
            <a:r>
              <a:rPr lang="zh-CN" altLang="en-US" sz="2000" dirty="0">
                <a:solidFill>
                  <a:schemeClr val="tx1"/>
                </a:solidFill>
                <a:latin typeface="Comic Sans MS" panose="030F0702030302020204" pitchFamily="66" charset="0"/>
                <a:ea typeface="黑体" panose="02010609060101010101" pitchFamily="49" charset="-122"/>
              </a:rPr>
              <a:t>型管的一端交替地吸和压，使两臂中的培养液充分混合，但细菌的两个品系的细胞却不会接触。在</a:t>
            </a:r>
            <a:r>
              <a:rPr lang="en-US" altLang="zh-CN" sz="2000" dirty="0">
                <a:solidFill>
                  <a:schemeClr val="tx1"/>
                </a:solidFill>
                <a:latin typeface="Comic Sans MS" panose="030F0702030302020204" pitchFamily="66" charset="0"/>
                <a:ea typeface="黑体" panose="02010609060101010101" pitchFamily="49" charset="-122"/>
              </a:rPr>
              <a:t>U</a:t>
            </a:r>
            <a:r>
              <a:rPr lang="zh-CN" altLang="en-US" sz="2000" dirty="0">
                <a:solidFill>
                  <a:schemeClr val="tx1"/>
                </a:solidFill>
                <a:latin typeface="Comic Sans MS" panose="030F0702030302020204" pitchFamily="66" charset="0"/>
                <a:ea typeface="黑体" panose="02010609060101010101" pitchFamily="49" charset="-122"/>
              </a:rPr>
              <a:t>型管中培养一些时间后，再从两端分别取细菌进行培养，没有发现一个细菌能在基本培养基上生长。</a:t>
            </a:r>
          </a:p>
          <a:p>
            <a:pPr algn="ctr">
              <a:lnSpc>
                <a:spcPct val="110000"/>
              </a:lnSpc>
              <a:spcBef>
                <a:spcPct val="20000"/>
              </a:spcBef>
              <a:buClr>
                <a:schemeClr val="hlink"/>
              </a:buClr>
              <a:buSzPct val="110000"/>
              <a:buFont typeface="Wingdings" panose="05000000000000000000" pitchFamily="2" charset="2"/>
            </a:pPr>
            <a:r>
              <a:rPr lang="zh-CN" altLang="en-US" sz="2000" dirty="0">
                <a:latin typeface="Comic Sans MS" panose="030F0702030302020204" pitchFamily="66" charset="0"/>
                <a:ea typeface="黑体" panose="02010609060101010101" pitchFamily="49" charset="-122"/>
              </a:rPr>
              <a:t> </a:t>
            </a:r>
            <a:r>
              <a:rPr lang="zh-CN" altLang="en-US" sz="2400" b="1" dirty="0">
                <a:latin typeface="Comic Sans MS" panose="030F0702030302020204" pitchFamily="66" charset="0"/>
                <a:ea typeface="黑体" panose="02010609060101010101" pitchFamily="49" charset="-122"/>
              </a:rPr>
              <a:t>结论</a:t>
            </a:r>
            <a:r>
              <a:rPr lang="en-US" altLang="zh-CN" sz="2400" b="1" dirty="0">
                <a:latin typeface="Comic Sans MS" panose="030F0702030302020204" pitchFamily="66" charset="0"/>
                <a:ea typeface="黑体" panose="02010609060101010101" pitchFamily="49" charset="-122"/>
              </a:rPr>
              <a:t>: </a:t>
            </a:r>
            <a:r>
              <a:rPr lang="zh-CN" altLang="en-US" sz="2400" b="1" dirty="0">
                <a:latin typeface="Comic Sans MS" panose="030F0702030302020204" pitchFamily="66" charset="0"/>
                <a:ea typeface="黑体" panose="02010609060101010101" pitchFamily="49" charset="-122"/>
              </a:rPr>
              <a:t>两个菌株间的直接接触是必不可少的。</a:t>
            </a:r>
          </a:p>
        </p:txBody>
      </p:sp>
      <p:pic>
        <p:nvPicPr>
          <p:cNvPr id="2" name="图片 1"/>
          <p:cNvPicPr>
            <a:picLocks noChangeAspect="1"/>
          </p:cNvPicPr>
          <p:nvPr/>
        </p:nvPicPr>
        <p:blipFill>
          <a:blip r:embed="rId2"/>
          <a:stretch>
            <a:fillRect/>
          </a:stretch>
        </p:blipFill>
        <p:spPr>
          <a:xfrm>
            <a:off x="4940703" y="223329"/>
            <a:ext cx="4203297" cy="434867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idx="1"/>
          </p:nvPr>
        </p:nvSpPr>
        <p:spPr>
          <a:xfrm>
            <a:off x="76200" y="723900"/>
            <a:ext cx="8991600" cy="5143500"/>
          </a:xfrm>
        </p:spPr>
        <p:txBody>
          <a:bodyPr vert="horz" wrap="square" lIns="91440" tIns="45720" rIns="91440" bIns="45720" anchor="t" anchorCtr="0"/>
          <a:lstStyle/>
          <a:p>
            <a:pPr algn="just">
              <a:lnSpc>
                <a:spcPct val="110000"/>
              </a:lnSpc>
              <a:buNone/>
            </a:pPr>
            <a:r>
              <a:rPr lang="en-US" altLang="zh-CN" sz="3600" b="1" dirty="0">
                <a:solidFill>
                  <a:srgbClr val="000000"/>
                </a:solidFill>
                <a:latin typeface="宋体" panose="02010600030101010101" pitchFamily="2" charset="-122"/>
              </a:rPr>
              <a:t> </a:t>
            </a:r>
            <a:r>
              <a:rPr lang="en-US" altLang="zh-CN" sz="3600" b="1" dirty="0" smtClean="0">
                <a:solidFill>
                  <a:srgbClr val="000000"/>
                </a:solidFill>
                <a:latin typeface="宋体" panose="02010600030101010101" pitchFamily="2" charset="-122"/>
              </a:rPr>
              <a:t> </a:t>
            </a:r>
            <a:r>
              <a:rPr lang="zh-CN" altLang="en-US" sz="2400" dirty="0" smtClean="0">
                <a:latin typeface="Comic Sans MS" panose="030F0702030302020204" pitchFamily="66" charset="0"/>
                <a:ea typeface="黑体" panose="02010609060101010101" pitchFamily="49" charset="-122"/>
              </a:rPr>
              <a:t>品系</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met- thr+ Leu+ thi+ </a:t>
            </a:r>
          </a:p>
          <a:p>
            <a:pPr algn="just">
              <a:lnSpc>
                <a:spcPct val="110000"/>
              </a:lnSpc>
              <a:buNone/>
            </a:pPr>
            <a:r>
              <a:rPr lang="en-US" altLang="zh-CN"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品系</a:t>
            </a:r>
            <a:r>
              <a:rPr lang="en-US" altLang="zh-CN" sz="2400" dirty="0">
                <a:latin typeface="Comic Sans MS" panose="030F0702030302020204" pitchFamily="66" charset="0"/>
                <a:ea typeface="黑体" panose="02010609060101010101" pitchFamily="49" charset="-122"/>
              </a:rPr>
              <a:t>B</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met+ thr- Leu- thi-</a:t>
            </a:r>
          </a:p>
          <a:p>
            <a:pPr algn="just">
              <a:lnSpc>
                <a:spcPct val="110000"/>
              </a:lnSpc>
              <a:buNone/>
            </a:pP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在杂交前，</a:t>
            </a:r>
            <a:r>
              <a:rPr lang="zh-CN" altLang="en-US" sz="2400" dirty="0" smtClean="0">
                <a:latin typeface="Comic Sans MS" panose="030F0702030302020204" pitchFamily="66" charset="0"/>
                <a:ea typeface="黑体" panose="02010609060101010101" pitchFamily="49" charset="-122"/>
              </a:rPr>
              <a:t>将其中一个</a:t>
            </a:r>
            <a:r>
              <a:rPr lang="zh-CN" altLang="en-US" sz="2400" dirty="0" smtClean="0">
                <a:solidFill>
                  <a:srgbClr val="FFFF00"/>
                </a:solidFill>
                <a:latin typeface="Comic Sans MS" panose="030F0702030302020204" pitchFamily="66" charset="0"/>
                <a:ea typeface="黑体" panose="02010609060101010101" pitchFamily="49" charset="-122"/>
              </a:rPr>
              <a:t>品系用</a:t>
            </a:r>
            <a:r>
              <a:rPr lang="zh-CN" altLang="en-US" sz="2400" dirty="0">
                <a:solidFill>
                  <a:srgbClr val="FFFF00"/>
                </a:solidFill>
                <a:latin typeface="Comic Sans MS" panose="030F0702030302020204" pitchFamily="66" charset="0"/>
                <a:ea typeface="黑体" panose="02010609060101010101" pitchFamily="49" charset="-122"/>
              </a:rPr>
              <a:t>高剂量的链霉素处理（链霉素阻碍细胞的分裂）</a:t>
            </a:r>
          </a:p>
          <a:p>
            <a:pPr algn="just">
              <a:buNone/>
            </a:pPr>
            <a:r>
              <a:rPr lang="zh-CN" altLang="en-US" sz="2400" dirty="0">
                <a:latin typeface="Comic Sans MS" panose="030F0702030302020204" pitchFamily="66" charset="0"/>
                <a:ea typeface="黑体" panose="02010609060101010101" pitchFamily="49" charset="-122"/>
              </a:rPr>
              <a:t>①  </a:t>
            </a:r>
            <a:r>
              <a:rPr lang="en-US" altLang="zh-CN" sz="2400" dirty="0">
                <a:solidFill>
                  <a:srgbClr val="FFFF00"/>
                </a:solidFill>
                <a:latin typeface="Comic Sans MS" panose="030F0702030302020204" pitchFamily="66" charset="0"/>
                <a:ea typeface="黑体" panose="02010609060101010101" pitchFamily="49" charset="-122"/>
              </a:rPr>
              <a:t>Streptomycin </a:t>
            </a:r>
            <a:r>
              <a:rPr lang="zh-CN" altLang="en-US" sz="2400" dirty="0">
                <a:solidFill>
                  <a:srgbClr val="FFFF00"/>
                </a:solidFill>
                <a:latin typeface="Comic Sans MS" panose="030F0702030302020204" pitchFamily="66" charset="0"/>
                <a:ea typeface="黑体" panose="02010609060101010101" pitchFamily="49" charset="-122"/>
              </a:rPr>
              <a:t>处理 </a:t>
            </a:r>
            <a:r>
              <a:rPr lang="en-US" altLang="zh-CN" sz="2400" dirty="0">
                <a:solidFill>
                  <a:srgbClr val="FFFF00"/>
                </a:solidFill>
                <a:latin typeface="Comic Sans MS" panose="030F0702030302020204" pitchFamily="66" charset="0"/>
                <a:ea typeface="黑体" panose="02010609060101010101" pitchFamily="49" charset="-122"/>
              </a:rPr>
              <a:t>A</a:t>
            </a:r>
            <a:r>
              <a:rPr lang="en-US" altLang="zh-CN" sz="2400" dirty="0">
                <a:latin typeface="Comic Sans MS" panose="030F0702030302020204" pitchFamily="66" charset="0"/>
                <a:ea typeface="黑体" panose="02010609060101010101" pitchFamily="49" charset="-122"/>
              </a:rPr>
              <a:t> × B </a:t>
            </a:r>
          </a:p>
          <a:p>
            <a:pPr algn="just">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    </a:t>
            </a:r>
          </a:p>
          <a:p>
            <a:pPr algn="just">
              <a:buNone/>
            </a:pPr>
            <a:r>
              <a:rPr lang="zh-CN" altLang="en-US" sz="2400" dirty="0">
                <a:latin typeface="Comic Sans MS" panose="030F0702030302020204" pitchFamily="66" charset="0"/>
                <a:ea typeface="黑体" panose="02010609060101010101" pitchFamily="49" charset="-122"/>
              </a:rPr>
              <a:t>                                   原养型重组体</a:t>
            </a:r>
            <a:endParaRPr lang="en-US" altLang="zh-CN" sz="2400" dirty="0">
              <a:latin typeface="Comic Sans MS" panose="030F0702030302020204" pitchFamily="66" charset="0"/>
              <a:ea typeface="黑体" panose="02010609060101010101" pitchFamily="49" charset="-122"/>
            </a:endParaRPr>
          </a:p>
          <a:p>
            <a:pPr algn="just">
              <a:buNone/>
            </a:pPr>
            <a:endParaRPr lang="zh-CN" altLang="en-US" sz="2400" dirty="0">
              <a:latin typeface="Comic Sans MS" panose="030F0702030302020204" pitchFamily="66" charset="0"/>
              <a:ea typeface="黑体" panose="02010609060101010101" pitchFamily="49" charset="-122"/>
            </a:endParaRPr>
          </a:p>
          <a:p>
            <a:pPr algn="just">
              <a:buNone/>
            </a:pPr>
            <a:r>
              <a:rPr lang="zh-CN" altLang="en-US" sz="2400" dirty="0">
                <a:latin typeface="Comic Sans MS" panose="030F0702030302020204" pitchFamily="66" charset="0"/>
                <a:ea typeface="黑体" panose="02010609060101010101" pitchFamily="49" charset="-122"/>
              </a:rPr>
              <a:t>② 对照   </a:t>
            </a:r>
            <a:r>
              <a:rPr lang="en-US" altLang="zh-CN" sz="2400" dirty="0">
                <a:latin typeface="Comic Sans MS" panose="030F0702030302020204" pitchFamily="66" charset="0"/>
                <a:ea typeface="黑体" panose="02010609060101010101" pitchFamily="49" charset="-122"/>
              </a:rPr>
              <a:t>A ×  B            </a:t>
            </a:r>
            <a:r>
              <a:rPr lang="zh-CN" altLang="en-US" sz="2400" dirty="0">
                <a:latin typeface="Comic Sans MS" panose="030F0702030302020204" pitchFamily="66" charset="0"/>
                <a:ea typeface="黑体" panose="02010609060101010101" pitchFamily="49" charset="-122"/>
              </a:rPr>
              <a:t>③ </a:t>
            </a:r>
            <a:r>
              <a:rPr lang="en-US" altLang="zh-CN" sz="2400" dirty="0">
                <a:latin typeface="Comic Sans MS" panose="030F0702030302020204" pitchFamily="66" charset="0"/>
                <a:ea typeface="黑体" panose="02010609060101010101" pitchFamily="49" charset="-122"/>
              </a:rPr>
              <a:t>A ×  </a:t>
            </a:r>
            <a:r>
              <a:rPr lang="en-US" altLang="zh-CN" sz="2400" dirty="0">
                <a:solidFill>
                  <a:srgbClr val="FFFF00"/>
                </a:solidFill>
                <a:latin typeface="Comic Sans MS" panose="030F0702030302020204" pitchFamily="66" charset="0"/>
                <a:ea typeface="黑体" panose="02010609060101010101" pitchFamily="49" charset="-122"/>
              </a:rPr>
              <a:t>streptomycin</a:t>
            </a:r>
            <a:r>
              <a:rPr lang="zh-CN" altLang="en-US" sz="2400" dirty="0">
                <a:solidFill>
                  <a:srgbClr val="FFFF00"/>
                </a:solidFill>
                <a:latin typeface="Comic Sans MS" panose="030F0702030302020204" pitchFamily="66" charset="0"/>
                <a:ea typeface="黑体" panose="02010609060101010101" pitchFamily="49" charset="-122"/>
              </a:rPr>
              <a:t>处理</a:t>
            </a:r>
            <a:r>
              <a:rPr lang="en-US" altLang="zh-CN" sz="2400" dirty="0">
                <a:solidFill>
                  <a:srgbClr val="FFFF00"/>
                </a:solidFill>
                <a:latin typeface="Comic Sans MS" panose="030F0702030302020204" pitchFamily="66" charset="0"/>
                <a:ea typeface="黑体" panose="02010609060101010101" pitchFamily="49" charset="-122"/>
              </a:rPr>
              <a:t>B </a:t>
            </a:r>
          </a:p>
          <a:p>
            <a:pPr algn="just">
              <a:buNone/>
            </a:pPr>
            <a:r>
              <a:rPr lang="en-US" altLang="zh-CN" sz="2400" dirty="0">
                <a:latin typeface="Comic Sans MS" panose="030F0702030302020204" pitchFamily="66" charset="0"/>
                <a:ea typeface="黑体" panose="02010609060101010101" pitchFamily="49" charset="-122"/>
              </a:rPr>
              <a:t>                                         </a:t>
            </a:r>
          </a:p>
          <a:p>
            <a:pPr algn="just">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原养型重组体           </a:t>
            </a:r>
            <a:r>
              <a:rPr lang="zh-CN" altLang="en-US" sz="2400" dirty="0">
                <a:solidFill>
                  <a:srgbClr val="FFFF00"/>
                </a:solidFill>
                <a:latin typeface="Comic Sans MS" panose="030F0702030302020204" pitchFamily="66" charset="0"/>
                <a:ea typeface="黑体" panose="02010609060101010101" pitchFamily="49" charset="-122"/>
              </a:rPr>
              <a:t>无原养型重组体产生</a:t>
            </a:r>
            <a:r>
              <a:rPr lang="zh-CN" altLang="en-US" sz="2400" dirty="0" smtClean="0">
                <a:solidFill>
                  <a:srgbClr val="FFFF00"/>
                </a:solidFill>
                <a:latin typeface="Comic Sans MS" panose="030F0702030302020204" pitchFamily="66" charset="0"/>
                <a:ea typeface="黑体" panose="02010609060101010101" pitchFamily="49" charset="-122"/>
              </a:rPr>
              <a:t>处理</a:t>
            </a:r>
            <a:r>
              <a:rPr lang="zh-CN" altLang="en-US" sz="2400" b="1" dirty="0" smtClean="0">
                <a:latin typeface="Comic Sans MS" panose="030F0702030302020204" pitchFamily="66" charset="0"/>
                <a:ea typeface="黑体" panose="02010609060101010101" pitchFamily="49" charset="-122"/>
              </a:rPr>
              <a:t>  </a:t>
            </a:r>
            <a:endParaRPr lang="zh-CN" altLang="en-US" sz="2400" b="1" dirty="0">
              <a:latin typeface="Comic Sans MS" panose="030F0702030302020204" pitchFamily="66" charset="0"/>
              <a:ea typeface="黑体" panose="02010609060101010101" pitchFamily="49" charset="-122"/>
            </a:endParaRPr>
          </a:p>
        </p:txBody>
      </p:sp>
      <p:sp>
        <p:nvSpPr>
          <p:cNvPr id="18435" name="Line 3"/>
          <p:cNvSpPr/>
          <p:nvPr/>
        </p:nvSpPr>
        <p:spPr>
          <a:xfrm rot="5320067">
            <a:off x="4235890" y="5150320"/>
            <a:ext cx="379413" cy="3175"/>
          </a:xfrm>
          <a:prstGeom prst="line">
            <a:avLst/>
          </a:prstGeom>
          <a:ln w="38100" cap="flat" cmpd="sng">
            <a:solidFill>
              <a:srgbClr val="BD0F5E"/>
            </a:solidFill>
            <a:prstDash val="solid"/>
            <a:headEnd type="none" w="med" len="med"/>
            <a:tailEnd type="triangle" w="med" len="med"/>
          </a:ln>
        </p:spPr>
      </p:sp>
      <p:sp>
        <p:nvSpPr>
          <p:cNvPr id="18436" name="Line 4"/>
          <p:cNvSpPr/>
          <p:nvPr/>
        </p:nvSpPr>
        <p:spPr>
          <a:xfrm rot="5272143">
            <a:off x="3740289" y="3428160"/>
            <a:ext cx="306388" cy="3175"/>
          </a:xfrm>
          <a:prstGeom prst="line">
            <a:avLst/>
          </a:prstGeom>
          <a:ln w="38100" cap="flat" cmpd="sng">
            <a:solidFill>
              <a:srgbClr val="BD0F5E"/>
            </a:solidFill>
            <a:prstDash val="solid"/>
            <a:headEnd type="none" w="med" len="med"/>
            <a:tailEnd type="triangle" w="med" len="med"/>
          </a:ln>
        </p:spPr>
      </p:sp>
      <p:sp>
        <p:nvSpPr>
          <p:cNvPr id="18437" name="Line 5"/>
          <p:cNvSpPr/>
          <p:nvPr/>
        </p:nvSpPr>
        <p:spPr>
          <a:xfrm>
            <a:off x="1905000" y="4953000"/>
            <a:ext cx="0" cy="457200"/>
          </a:xfrm>
          <a:prstGeom prst="line">
            <a:avLst/>
          </a:prstGeom>
          <a:ln w="38100" cap="flat" cmpd="sng">
            <a:solidFill>
              <a:srgbClr val="BD0F5E"/>
            </a:solidFill>
            <a:prstDash val="solid"/>
            <a:headEnd type="none" w="med" len="med"/>
            <a:tailEnd type="triangle" w="med" len="med"/>
          </a:ln>
        </p:spPr>
      </p:sp>
      <p:sp>
        <p:nvSpPr>
          <p:cNvPr id="8" name="Rectangle 2"/>
          <p:cNvSpPr txBox="1">
            <a:spLocks noChangeArrowheads="1"/>
          </p:cNvSpPr>
          <p:nvPr/>
        </p:nvSpPr>
        <p:spPr bwMode="auto">
          <a:xfrm>
            <a:off x="1143000" y="152400"/>
            <a:ext cx="8077200" cy="685800"/>
          </a:xfrm>
          <a:prstGeom prst="rect">
            <a:avLst/>
          </a:prstGeom>
          <a:noFill/>
          <a:ln w="9525">
            <a:noFill/>
            <a:miter lim="800000"/>
          </a:ln>
        </p:spPr>
        <p:txBody>
          <a:bodyPr/>
          <a:lstStyle/>
          <a:p>
            <a:pPr marL="342900" marR="0" indent="-342900" algn="just" defTabSz="914400" eaLnBrk="0" hangingPunct="0">
              <a:spcBef>
                <a:spcPct val="20000"/>
              </a:spcBef>
              <a:buClr>
                <a:schemeClr val="tx2"/>
              </a:buClr>
              <a:buSzTx/>
              <a:buFontTx/>
              <a:buNone/>
              <a:defRPr/>
            </a:pPr>
            <a:r>
              <a:rPr kumimoji="0" lang="zh-CN" altLang="en-US" sz="2400" kern="0" cap="none" spc="0" normalizeH="0" baseline="0" noProof="0" dirty="0">
                <a:solidFill>
                  <a:schemeClr val="tx1"/>
                </a:solidFill>
                <a:latin typeface="Comic Sans MS" panose="030F0702030302020204" pitchFamily="66" charset="0"/>
                <a:ea typeface="黑体" panose="02010609060101010101" pitchFamily="49" charset="-122"/>
                <a:cs typeface="+mn-cs"/>
              </a:rPr>
              <a:t>                   </a:t>
            </a:r>
            <a:r>
              <a:rPr kumimoji="0" lang="zh-CN" altLang="en-US" sz="3200" b="1" kern="0" cap="none" spc="0" normalizeH="0" baseline="0" noProof="0" dirty="0">
                <a:solidFill>
                  <a:srgbClr val="FFFF00"/>
                </a:solidFill>
                <a:latin typeface="Comic Sans MS" panose="030F0702030302020204" pitchFamily="66" charset="0"/>
                <a:ea typeface="黑体" panose="02010609060101010101" pitchFamily="49" charset="-122"/>
                <a:cs typeface="+mn-cs"/>
              </a:rPr>
              <a:t>遗传物质的单方向转移</a:t>
            </a:r>
          </a:p>
          <a:p>
            <a:pPr marL="342900" marR="0" indent="-342900" defTabSz="914400" eaLnBrk="0" hangingPunct="0">
              <a:lnSpc>
                <a:spcPct val="110000"/>
              </a:lnSpc>
              <a:spcBef>
                <a:spcPct val="20000"/>
              </a:spcBef>
              <a:buClr>
                <a:schemeClr val="tx2"/>
              </a:buClr>
              <a:buSzTx/>
              <a:buFontTx/>
              <a:buNone/>
              <a:defRPr/>
            </a:pPr>
            <a:r>
              <a:rPr kumimoji="0" lang="zh-CN" altLang="en-US" sz="2400" kern="0" cap="none" spc="0" normalizeH="0" baseline="0" noProof="0" dirty="0">
                <a:solidFill>
                  <a:srgbClr val="000000"/>
                </a:solidFill>
                <a:latin typeface="Comic Sans MS" panose="030F0702030302020204" pitchFamily="66" charset="0"/>
                <a:ea typeface="黑体" panose="02010609060101010101" pitchFamily="49" charset="-122"/>
                <a:cs typeface="+mn-cs"/>
              </a:rPr>
              <a:t>         </a:t>
            </a:r>
            <a:r>
              <a:rPr kumimoji="0" lang="en-US" altLang="zh-CN" sz="2400" kern="0" cap="none" spc="0" normalizeH="0" baseline="0" noProof="0" dirty="0">
                <a:solidFill>
                  <a:schemeClr val="tx1"/>
                </a:solidFill>
                <a:latin typeface="Comic Sans MS" panose="030F0702030302020204" pitchFamily="66" charset="0"/>
                <a:ea typeface="黑体" panose="02010609060101010101" pitchFamily="49" charset="-122"/>
                <a:cs typeface="+mn-cs"/>
              </a:rPr>
              <a:t> </a:t>
            </a:r>
            <a:endParaRPr kumimoji="0" lang="zh-CN" altLang="en-US" sz="2400" kern="0" cap="none" spc="0" normalizeH="0" baseline="0" noProof="0" dirty="0">
              <a:solidFill>
                <a:schemeClr val="tx1"/>
              </a:solidFill>
              <a:latin typeface="Comic Sans MS" panose="030F0702030302020204" pitchFamily="66" charset="0"/>
              <a:ea typeface="黑体" panose="02010609060101010101" pitchFamily="49" charset="-122"/>
              <a:cs typeface="+mn-cs"/>
            </a:endParaRPr>
          </a:p>
        </p:txBody>
      </p:sp>
      <p:sp>
        <p:nvSpPr>
          <p:cNvPr id="2" name="文本框 1"/>
          <p:cNvSpPr txBox="1"/>
          <p:nvPr/>
        </p:nvSpPr>
        <p:spPr>
          <a:xfrm>
            <a:off x="2018941" y="5943600"/>
            <a:ext cx="4801314" cy="646331"/>
          </a:xfrm>
          <a:prstGeom prst="rect">
            <a:avLst/>
          </a:prstGeom>
          <a:noFill/>
        </p:spPr>
        <p:txBody>
          <a:bodyPr wrap="none" rtlCol="0">
            <a:spAutoFit/>
          </a:bodyPr>
          <a:lstStyle/>
          <a:p>
            <a:r>
              <a:rPr lang="zh-CN" altLang="en-US" sz="3600" dirty="0" smtClean="0">
                <a:solidFill>
                  <a:srgbClr val="FFFF00"/>
                </a:solidFill>
                <a:latin typeface="黑体" panose="02010609060101010101" pitchFamily="49" charset="-122"/>
                <a:ea typeface="黑体" panose="02010609060101010101" pitchFamily="49" charset="-122"/>
              </a:rPr>
              <a:t>遗传物质的移动方向？</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idx="1"/>
          </p:nvPr>
        </p:nvSpPr>
        <p:spPr>
          <a:xfrm>
            <a:off x="381000" y="1371600"/>
            <a:ext cx="8534400" cy="3081655"/>
          </a:xfrm>
        </p:spPr>
        <p:txBody>
          <a:bodyPr vert="horz" wrap="square" lIns="91440" tIns="45720" rIns="91440" bIns="45720" anchor="t" anchorCtr="0"/>
          <a:lstStyle/>
          <a:p>
            <a:pPr marL="0" indent="0" algn="just" latinLnBrk="0">
              <a:lnSpc>
                <a:spcPct val="120000"/>
              </a:lnSpc>
              <a:spcBef>
                <a:spcPts val="0"/>
              </a:spcBef>
              <a:buNone/>
            </a:pPr>
            <a:r>
              <a:rPr lang="en-US" altLang="zh-CN" sz="2400" i="1" dirty="0">
                <a:solidFill>
                  <a:srgbClr val="FFFF00"/>
                </a:solidFill>
                <a:latin typeface="Comic Sans MS" panose="030F0702030302020204" pitchFamily="66" charset="0"/>
                <a:ea typeface="黑体" panose="02010609060101010101" pitchFamily="49" charset="-122"/>
              </a:rPr>
              <a:t>E.coli</a:t>
            </a:r>
            <a:r>
              <a:rPr lang="zh-CN" altLang="en-US" sz="2400" dirty="0">
                <a:solidFill>
                  <a:srgbClr val="FFFF00"/>
                </a:solidFill>
                <a:latin typeface="Comic Sans MS" panose="030F0702030302020204" pitchFamily="66" charset="0"/>
                <a:ea typeface="黑体" panose="02010609060101010101" pitchFamily="49" charset="-122"/>
              </a:rPr>
              <a:t>遗传物质的重组不是交互进行的，而是一种</a:t>
            </a:r>
            <a:r>
              <a:rPr lang="zh-CN" altLang="en-US" sz="2400" dirty="0" smtClean="0">
                <a:solidFill>
                  <a:srgbClr val="FFFF00"/>
                </a:solidFill>
                <a:latin typeface="Comic Sans MS" panose="030F0702030302020204" pitchFamily="66" charset="0"/>
                <a:ea typeface="黑体" panose="02010609060101010101" pitchFamily="49" charset="-122"/>
              </a:rPr>
              <a:t>单向转移</a:t>
            </a:r>
            <a:r>
              <a:rPr lang="zh-CN" altLang="en-US" sz="2400" dirty="0">
                <a:solidFill>
                  <a:srgbClr val="FFFF00"/>
                </a:solidFill>
                <a:latin typeface="Comic Sans MS" panose="030F0702030302020204" pitchFamily="66" charset="0"/>
                <a:ea typeface="黑体" panose="02010609060101010101" pitchFamily="49" charset="-122"/>
              </a:rPr>
              <a:t>的结果，其中品系</a:t>
            </a:r>
            <a:r>
              <a:rPr lang="en-US" altLang="zh-CN" sz="2400" dirty="0">
                <a:solidFill>
                  <a:srgbClr val="FFFF00"/>
                </a:solidFill>
                <a:latin typeface="Comic Sans MS" panose="030F0702030302020204" pitchFamily="66" charset="0"/>
                <a:ea typeface="黑体" panose="02010609060101010101" pitchFamily="49" charset="-122"/>
              </a:rPr>
              <a:t>A</a:t>
            </a:r>
            <a:r>
              <a:rPr lang="zh-CN" altLang="en-US" sz="2400" dirty="0">
                <a:solidFill>
                  <a:srgbClr val="FFFF00"/>
                </a:solidFill>
                <a:latin typeface="Comic Sans MS" panose="030F0702030302020204" pitchFamily="66" charset="0"/>
                <a:ea typeface="黑体" panose="02010609060101010101" pitchFamily="49" charset="-122"/>
              </a:rPr>
              <a:t>作为遗传物质的供体（</a:t>
            </a:r>
            <a:r>
              <a:rPr lang="en-US" altLang="zh-CN" sz="2400" dirty="0">
                <a:solidFill>
                  <a:srgbClr val="FFFF00"/>
                </a:solidFill>
                <a:latin typeface="Comic Sans MS" panose="030F0702030302020204" pitchFamily="66" charset="0"/>
                <a:ea typeface="黑体" panose="02010609060101010101" pitchFamily="49" charset="-122"/>
              </a:rPr>
              <a:t>Donor</a:t>
            </a:r>
            <a:r>
              <a:rPr lang="zh-CN" altLang="en-US" sz="2400" dirty="0" smtClean="0">
                <a:solidFill>
                  <a:srgbClr val="FFFF00"/>
                </a:solidFill>
                <a:latin typeface="Comic Sans MS" panose="030F0702030302020204" pitchFamily="66" charset="0"/>
                <a:ea typeface="黑体" panose="02010609060101010101" pitchFamily="49" charset="-122"/>
              </a:rPr>
              <a:t>），品系</a:t>
            </a:r>
            <a:r>
              <a:rPr lang="en-US" altLang="zh-CN" sz="2400" dirty="0">
                <a:solidFill>
                  <a:srgbClr val="FFFF00"/>
                </a:solidFill>
                <a:latin typeface="Comic Sans MS" panose="030F0702030302020204" pitchFamily="66" charset="0"/>
                <a:ea typeface="黑体" panose="02010609060101010101" pitchFamily="49" charset="-122"/>
              </a:rPr>
              <a:t>B</a:t>
            </a:r>
            <a:r>
              <a:rPr lang="zh-CN" altLang="en-US" sz="2400" dirty="0">
                <a:solidFill>
                  <a:srgbClr val="FFFF00"/>
                </a:solidFill>
                <a:latin typeface="Comic Sans MS" panose="030F0702030302020204" pitchFamily="66" charset="0"/>
                <a:ea typeface="黑体" panose="02010609060101010101" pitchFamily="49" charset="-122"/>
              </a:rPr>
              <a:t>则是遗传物质的受体（</a:t>
            </a:r>
            <a:r>
              <a:rPr lang="en-US" altLang="zh-CN" sz="2400" dirty="0">
                <a:solidFill>
                  <a:srgbClr val="FFFF00"/>
                </a:solidFill>
                <a:latin typeface="Comic Sans MS" panose="030F0702030302020204" pitchFamily="66" charset="0"/>
                <a:ea typeface="黑体" panose="02010609060101010101" pitchFamily="49" charset="-122"/>
              </a:rPr>
              <a:t>Recepter</a:t>
            </a:r>
            <a:r>
              <a:rPr lang="zh-CN" altLang="en-US" sz="2400" dirty="0">
                <a:solidFill>
                  <a:srgbClr val="FFFF00"/>
                </a:solidFill>
                <a:latin typeface="Comic Sans MS" panose="030F0702030302020204" pitchFamily="66" charset="0"/>
                <a:ea typeface="黑体" panose="02010609060101010101" pitchFamily="49" charset="-122"/>
              </a:rPr>
              <a:t>）。当两个亲本</a:t>
            </a:r>
            <a:r>
              <a:rPr lang="zh-CN" altLang="en-US" sz="2400" dirty="0" smtClean="0">
                <a:solidFill>
                  <a:srgbClr val="FFFF00"/>
                </a:solidFill>
                <a:latin typeface="Comic Sans MS" panose="030F0702030302020204" pitchFamily="66" charset="0"/>
                <a:ea typeface="黑体" panose="02010609060101010101" pitchFamily="49" charset="-122"/>
              </a:rPr>
              <a:t>细胞</a:t>
            </a:r>
            <a:r>
              <a:rPr lang="zh-CN" altLang="en-US" sz="2400" dirty="0">
                <a:solidFill>
                  <a:srgbClr val="FFFF00"/>
                </a:solidFill>
                <a:latin typeface="Comic Sans MS" panose="030F0702030302020204" pitchFamily="66" charset="0"/>
                <a:ea typeface="黑体" panose="02010609060101010101" pitchFamily="49" charset="-122"/>
              </a:rPr>
              <a:t>接触后，供体品系</a:t>
            </a:r>
            <a:r>
              <a:rPr lang="en-US" altLang="zh-CN" sz="2400" dirty="0">
                <a:solidFill>
                  <a:srgbClr val="FFFF00"/>
                </a:solidFill>
                <a:latin typeface="Comic Sans MS" panose="030F0702030302020204" pitchFamily="66" charset="0"/>
                <a:ea typeface="黑体" panose="02010609060101010101" pitchFamily="49" charset="-122"/>
              </a:rPr>
              <a:t>A</a:t>
            </a:r>
            <a:r>
              <a:rPr lang="zh-CN" altLang="en-US" sz="2400" dirty="0">
                <a:solidFill>
                  <a:srgbClr val="FFFF00"/>
                </a:solidFill>
                <a:latin typeface="Comic Sans MS" panose="030F0702030302020204" pitchFamily="66" charset="0"/>
                <a:ea typeface="黑体" panose="02010609060101010101" pitchFamily="49" charset="-122"/>
              </a:rPr>
              <a:t>的遗传物质进入受体品系</a:t>
            </a:r>
            <a:r>
              <a:rPr lang="en-US" altLang="zh-CN" sz="2400" dirty="0">
                <a:solidFill>
                  <a:srgbClr val="FFFF00"/>
                </a:solidFill>
                <a:latin typeface="Comic Sans MS" panose="030F0702030302020204" pitchFamily="66" charset="0"/>
                <a:ea typeface="黑体" panose="02010609060101010101" pitchFamily="49" charset="-122"/>
              </a:rPr>
              <a:t>B</a:t>
            </a:r>
            <a:r>
              <a:rPr lang="zh-CN" altLang="en-US" sz="2400" dirty="0">
                <a:solidFill>
                  <a:srgbClr val="FFFF00"/>
                </a:solidFill>
                <a:latin typeface="Comic Sans MS" panose="030F0702030302020204" pitchFamily="66" charset="0"/>
                <a:ea typeface="黑体" panose="02010609060101010101" pitchFamily="49" charset="-122"/>
              </a:rPr>
              <a:t>的细胞</a:t>
            </a:r>
            <a:r>
              <a:rPr lang="zh-CN" altLang="en-US" sz="2400" dirty="0" smtClean="0">
                <a:solidFill>
                  <a:srgbClr val="FFFF00"/>
                </a:solidFill>
                <a:latin typeface="Comic Sans MS" panose="030F0702030302020204" pitchFamily="66" charset="0"/>
                <a:ea typeface="黑体" panose="02010609060101010101" pitchFamily="49" charset="-122"/>
              </a:rPr>
              <a:t>中，</a:t>
            </a:r>
            <a:r>
              <a:rPr lang="zh-CN" altLang="en-US" sz="2400" dirty="0">
                <a:solidFill>
                  <a:srgbClr val="FFFF00"/>
                </a:solidFill>
                <a:latin typeface="Comic Sans MS" panose="030F0702030302020204" pitchFamily="66" charset="0"/>
                <a:ea typeface="黑体" panose="02010609060101010101" pitchFamily="49" charset="-122"/>
              </a:rPr>
              <a:t>紧接着</a:t>
            </a:r>
            <a:r>
              <a:rPr lang="en-US" altLang="zh-CN" sz="2400" dirty="0">
                <a:solidFill>
                  <a:srgbClr val="FFFF00"/>
                </a:solidFill>
                <a:latin typeface="Comic Sans MS" panose="030F0702030302020204" pitchFamily="66" charset="0"/>
                <a:ea typeface="黑体" panose="02010609060101010101" pitchFamily="49" charset="-122"/>
              </a:rPr>
              <a:t>A</a:t>
            </a:r>
            <a:r>
              <a:rPr lang="zh-CN" altLang="en-US" sz="2400" dirty="0">
                <a:solidFill>
                  <a:srgbClr val="FFFF00"/>
                </a:solidFill>
                <a:latin typeface="Comic Sans MS" panose="030F0702030302020204" pitchFamily="66" charset="0"/>
                <a:ea typeface="黑体" panose="02010609060101010101" pitchFamily="49" charset="-122"/>
              </a:rPr>
              <a:t>和</a:t>
            </a:r>
            <a:r>
              <a:rPr lang="en-US" altLang="zh-CN" sz="2400" dirty="0">
                <a:solidFill>
                  <a:srgbClr val="FFFF00"/>
                </a:solidFill>
                <a:latin typeface="Comic Sans MS" panose="030F0702030302020204" pitchFamily="66" charset="0"/>
                <a:ea typeface="黑体" panose="02010609060101010101" pitchFamily="49" charset="-122"/>
              </a:rPr>
              <a:t>B</a:t>
            </a:r>
            <a:r>
              <a:rPr lang="zh-CN" altLang="en-US" sz="2400" dirty="0">
                <a:solidFill>
                  <a:srgbClr val="FFFF00"/>
                </a:solidFill>
                <a:latin typeface="Comic Sans MS" panose="030F0702030302020204" pitchFamily="66" charset="0"/>
                <a:ea typeface="黑体" panose="02010609060101010101" pitchFamily="49" charset="-122"/>
              </a:rPr>
              <a:t>品系遗传重组现象就在受体品系</a:t>
            </a:r>
            <a:r>
              <a:rPr lang="en-US" altLang="zh-CN" sz="2400" dirty="0">
                <a:solidFill>
                  <a:srgbClr val="FFFF00"/>
                </a:solidFill>
                <a:latin typeface="Comic Sans MS" panose="030F0702030302020204" pitchFamily="66" charset="0"/>
                <a:ea typeface="黑体" panose="02010609060101010101" pitchFamily="49" charset="-122"/>
              </a:rPr>
              <a:t>B</a:t>
            </a:r>
            <a:r>
              <a:rPr lang="zh-CN" altLang="en-US" sz="2400" dirty="0">
                <a:solidFill>
                  <a:srgbClr val="FFFF00"/>
                </a:solidFill>
                <a:latin typeface="Comic Sans MS" panose="030F0702030302020204" pitchFamily="66" charset="0"/>
                <a:ea typeface="黑体" panose="02010609060101010101" pitchFamily="49" charset="-122"/>
              </a:rPr>
              <a:t>的细胞</a:t>
            </a:r>
            <a:r>
              <a:rPr lang="zh-CN" altLang="en-US" sz="2400" dirty="0" smtClean="0">
                <a:solidFill>
                  <a:srgbClr val="FFFF00"/>
                </a:solidFill>
                <a:latin typeface="Comic Sans MS" panose="030F0702030302020204" pitchFamily="66" charset="0"/>
                <a:ea typeface="黑体" panose="02010609060101010101" pitchFamily="49" charset="-122"/>
              </a:rPr>
              <a:t>中发生</a:t>
            </a:r>
            <a:r>
              <a:rPr lang="zh-CN" altLang="en-US" sz="2400" dirty="0">
                <a:solidFill>
                  <a:srgbClr val="FFFF00"/>
                </a:solidFill>
                <a:latin typeface="Comic Sans MS" panose="030F0702030302020204" pitchFamily="66" charset="0"/>
                <a:ea typeface="黑体" panose="02010609060101010101" pitchFamily="49" charset="-122"/>
              </a:rPr>
              <a:t>。</a:t>
            </a:r>
          </a:p>
          <a:p>
            <a:pPr marL="0" indent="0" algn="just" latinLnBrk="0">
              <a:lnSpc>
                <a:spcPct val="140000"/>
              </a:lnSpc>
              <a:spcBef>
                <a:spcPts val="0"/>
              </a:spcBef>
              <a:buNone/>
            </a:pPr>
            <a:r>
              <a:rPr lang="en-US" altLang="zh-CN" sz="2400" dirty="0" smtClean="0">
                <a:solidFill>
                  <a:srgbClr val="FFFF00"/>
                </a:solidFill>
                <a:latin typeface="Comic Sans MS" panose="030F0702030302020204" pitchFamily="66" charset="0"/>
                <a:ea typeface="黑体" panose="02010609060101010101" pitchFamily="49" charset="-122"/>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idx="1"/>
          </p:nvPr>
        </p:nvSpPr>
        <p:spPr>
          <a:xfrm>
            <a:off x="571500" y="1260475"/>
            <a:ext cx="8229600" cy="5026660"/>
          </a:xfrm>
        </p:spPr>
        <p:txBody>
          <a:bodyPr vert="horz" wrap="square" lIns="91440" tIns="45720" rIns="91440" bIns="45720" anchor="t" anchorCtr="0"/>
          <a:lstStyle/>
          <a:p>
            <a:pPr algn="just">
              <a:lnSpc>
                <a:spcPts val="4000"/>
              </a:lnSpc>
              <a:spcBef>
                <a:spcPct val="0"/>
              </a:spcBef>
              <a:buNone/>
            </a:pPr>
            <a:r>
              <a:rPr lang="en-US" altLang="zh-CN" sz="2400" dirty="0">
                <a:latin typeface="Comic Sans MS" panose="030F0702030302020204" pitchFamily="66" charset="0"/>
                <a:ea typeface="黑体" panose="02010609060101010101" pitchFamily="49" charset="-122"/>
              </a:rPr>
              <a:t>1953</a:t>
            </a:r>
            <a:r>
              <a:rPr lang="zh-CN" altLang="en-US" sz="2400" dirty="0">
                <a:latin typeface="Comic Sans MS" panose="030F0702030302020204" pitchFamily="66" charset="0"/>
                <a:ea typeface="黑体" panose="02010609060101010101" pitchFamily="49" charset="-122"/>
              </a:rPr>
              <a:t>年， </a:t>
            </a:r>
            <a:r>
              <a:rPr lang="en-US" altLang="zh-CN" sz="2400" dirty="0">
                <a:latin typeface="Comic Sans MS" panose="030F0702030302020204" pitchFamily="66" charset="0"/>
                <a:ea typeface="黑体" panose="02010609060101010101" pitchFamily="49" charset="-122"/>
              </a:rPr>
              <a:t>Hayes</a:t>
            </a:r>
            <a:r>
              <a:rPr lang="zh-CN" altLang="en-US" sz="2400" dirty="0">
                <a:latin typeface="Comic Sans MS" panose="030F0702030302020204" pitchFamily="66" charset="0"/>
                <a:ea typeface="黑体" panose="02010609060101010101" pitchFamily="49" charset="-122"/>
              </a:rPr>
              <a:t>获得证据</a:t>
            </a:r>
            <a:r>
              <a:rPr lang="en-US" altLang="zh-CN" sz="2400" dirty="0">
                <a:latin typeface="Comic Sans MS" panose="030F0702030302020204" pitchFamily="66" charset="0"/>
                <a:ea typeface="黑体" panose="02010609060101010101" pitchFamily="49" charset="-122"/>
              </a:rPr>
              <a:t>:</a:t>
            </a:r>
          </a:p>
          <a:p>
            <a:pPr algn="just">
              <a:lnSpc>
                <a:spcPts val="4000"/>
              </a:lnSpc>
              <a:spcBef>
                <a:spcPct val="0"/>
              </a:spcBef>
              <a:buNone/>
            </a:pPr>
            <a:r>
              <a:rPr lang="en-US" altLang="zh-CN" sz="2400" dirty="0">
                <a:latin typeface="Comic Sans MS" panose="030F0702030302020204" pitchFamily="66" charset="0"/>
                <a:ea typeface="黑体" panose="02010609060101010101" pitchFamily="49" charset="-122"/>
              </a:rPr>
              <a:t>         </a:t>
            </a:r>
            <a:r>
              <a:rPr lang="en-US" altLang="zh-CN" sz="2400" i="1" dirty="0">
                <a:latin typeface="Comic Sans MS" panose="030F0702030302020204" pitchFamily="66" charset="0"/>
                <a:ea typeface="黑体" panose="02010609060101010101" pitchFamily="49" charset="-122"/>
              </a:rPr>
              <a:t>E.coli</a:t>
            </a:r>
            <a:r>
              <a:rPr lang="zh-CN" altLang="en-US" sz="2400" dirty="0">
                <a:latin typeface="Comic Sans MS" panose="030F0702030302020204" pitchFamily="66" charset="0"/>
                <a:ea typeface="黑体" panose="02010609060101010101" pitchFamily="49" charset="-122"/>
              </a:rPr>
              <a:t>的遗传交换仅  供体细胞→受体细胞</a:t>
            </a:r>
            <a:r>
              <a:rPr lang="zh-CN" altLang="en-US" sz="2400" dirty="0">
                <a:solidFill>
                  <a:schemeClr val="bg1"/>
                </a:solidFill>
                <a:latin typeface="Comic Sans MS" panose="030F0702030302020204" pitchFamily="66" charset="0"/>
                <a:ea typeface="黑体" panose="02010609060101010101" pitchFamily="49" charset="-122"/>
              </a:rPr>
              <a:t>。</a:t>
            </a:r>
          </a:p>
          <a:p>
            <a:pPr algn="just">
              <a:lnSpc>
                <a:spcPts val="4000"/>
              </a:lnSpc>
              <a:spcBef>
                <a:spcPct val="0"/>
              </a:spcBef>
              <a:buNone/>
            </a:pPr>
            <a:r>
              <a:rPr lang="zh-CN" altLang="en-US" sz="2400" dirty="0">
                <a:solidFill>
                  <a:srgbClr val="FFFF00"/>
                </a:solidFill>
                <a:latin typeface="Comic Sans MS" panose="030F0702030302020204" pitchFamily="66" charset="0"/>
                <a:ea typeface="黑体" panose="02010609060101010101" pitchFamily="49" charset="-122"/>
              </a:rPr>
              <a:t>提出在</a:t>
            </a:r>
            <a:r>
              <a:rPr lang="en-US" altLang="zh-CN" sz="2400" dirty="0">
                <a:solidFill>
                  <a:srgbClr val="FFFF00"/>
                </a:solidFill>
                <a:latin typeface="Comic Sans MS" panose="030F0702030302020204" pitchFamily="66" charset="0"/>
                <a:ea typeface="黑体" panose="02010609060101010101" pitchFamily="49" charset="-122"/>
              </a:rPr>
              <a:t>E.coli</a:t>
            </a:r>
            <a:r>
              <a:rPr lang="zh-CN" altLang="en-US" sz="2400" dirty="0">
                <a:solidFill>
                  <a:srgbClr val="FFFF00"/>
                </a:solidFill>
                <a:latin typeface="Comic Sans MS" panose="030F0702030302020204" pitchFamily="66" charset="0"/>
                <a:ea typeface="黑体" panose="02010609060101010101" pitchFamily="49" charset="-122"/>
              </a:rPr>
              <a:t>两个品系间遗传物质的转移是通过一个</a:t>
            </a:r>
            <a:r>
              <a:rPr lang="en-US" altLang="zh-CN" sz="2400" dirty="0">
                <a:solidFill>
                  <a:srgbClr val="FFFF00"/>
                </a:solidFill>
                <a:latin typeface="Comic Sans MS" panose="030F0702030302020204" pitchFamily="66" charset="0"/>
                <a:ea typeface="黑体" panose="02010609060101010101" pitchFamily="49" charset="-122"/>
              </a:rPr>
              <a:t>Sex </a:t>
            </a:r>
          </a:p>
          <a:p>
            <a:pPr algn="just">
              <a:lnSpc>
                <a:spcPts val="4000"/>
              </a:lnSpc>
              <a:spcBef>
                <a:spcPct val="0"/>
              </a:spcBef>
              <a:buNone/>
            </a:pPr>
            <a:r>
              <a:rPr lang="en-US" altLang="zh-CN" sz="2400" dirty="0">
                <a:solidFill>
                  <a:srgbClr val="FFFF00"/>
                </a:solidFill>
                <a:latin typeface="Comic Sans MS" panose="030F0702030302020204" pitchFamily="66" charset="0"/>
                <a:ea typeface="黑体" panose="02010609060101010101" pitchFamily="49" charset="-122"/>
              </a:rPr>
              <a:t>factor F (a fertility factor</a:t>
            </a:r>
            <a:r>
              <a:rPr lang="zh-CN" altLang="en-US" sz="2400" dirty="0">
                <a:solidFill>
                  <a:srgbClr val="FFFF00"/>
                </a:solidFill>
                <a:latin typeface="Comic Sans MS" panose="030F0702030302020204" pitchFamily="66" charset="0"/>
                <a:ea typeface="黑体" panose="02010609060101010101" pitchFamily="49" charset="-122"/>
              </a:rPr>
              <a:t>，致育因子</a:t>
            </a:r>
            <a:r>
              <a:rPr lang="en-US" altLang="zh-CN" sz="2400" dirty="0">
                <a:solidFill>
                  <a:srgbClr val="FFFF00"/>
                </a:solidFill>
                <a:latin typeface="Comic Sans MS" panose="030F0702030302020204" pitchFamily="66" charset="0"/>
                <a:ea typeface="黑体" panose="02010609060101010101" pitchFamily="49" charset="-122"/>
              </a:rPr>
              <a:t>) </a:t>
            </a:r>
            <a:r>
              <a:rPr lang="zh-CN" altLang="en-US" sz="2400" dirty="0">
                <a:solidFill>
                  <a:srgbClr val="FFFF00"/>
                </a:solidFill>
                <a:latin typeface="Comic Sans MS" panose="030F0702030302020204" pitchFamily="66" charset="0"/>
                <a:ea typeface="黑体" panose="02010609060101010101" pitchFamily="49" charset="-122"/>
              </a:rPr>
              <a:t>因子介导实行的。</a:t>
            </a:r>
            <a:endParaRPr lang="zh-CN" altLang="en-US" sz="2400" dirty="0">
              <a:latin typeface="Comic Sans MS" panose="030F0702030302020204" pitchFamily="66" charset="0"/>
              <a:ea typeface="黑体" panose="02010609060101010101" pitchFamily="49" charset="-122"/>
            </a:endParaRPr>
          </a:p>
          <a:p>
            <a:pPr algn="just">
              <a:lnSpc>
                <a:spcPts val="4000"/>
              </a:lnSpc>
              <a:spcBef>
                <a:spcPct val="0"/>
              </a:spcBef>
              <a:buNone/>
            </a:pPr>
            <a:r>
              <a:rPr lang="zh-CN" altLang="en-US" sz="2400" dirty="0">
                <a:latin typeface="Comic Sans MS" panose="030F0702030302020204" pitchFamily="66" charset="0"/>
                <a:ea typeface="黑体" panose="02010609060101010101" pitchFamily="49" charset="-122"/>
              </a:rPr>
              <a:t>       </a:t>
            </a:r>
          </a:p>
        </p:txBody>
      </p:sp>
      <p:sp>
        <p:nvSpPr>
          <p:cNvPr id="39939" name="Text Box 3"/>
          <p:cNvSpPr txBox="1"/>
          <p:nvPr/>
        </p:nvSpPr>
        <p:spPr>
          <a:xfrm>
            <a:off x="314960" y="3627755"/>
            <a:ext cx="8371840" cy="1777365"/>
          </a:xfrm>
          <a:prstGeom prst="rect">
            <a:avLst/>
          </a:prstGeom>
          <a:noFill/>
          <a:ln w="9525">
            <a:noFill/>
          </a:ln>
        </p:spPr>
        <p:txBody>
          <a:bodyPr wrap="square">
            <a:spAutoFit/>
          </a:bodyPr>
          <a:lstStyle/>
          <a:p>
            <a:pPr>
              <a:spcBef>
                <a:spcPct val="20000"/>
              </a:spcBef>
              <a:buClr>
                <a:schemeClr val="hlink"/>
              </a:buClr>
              <a:buSzPct val="110000"/>
              <a:buFont typeface="Wingdings" panose="05000000000000000000" pitchFamily="2" charset="2"/>
            </a:pPr>
            <a:r>
              <a:rPr lang="en-US" altLang="zh-CN" sz="2800" b="1" dirty="0">
                <a:solidFill>
                  <a:schemeClr val="tx1"/>
                </a:solidFill>
                <a:latin typeface="宋体" panose="02010600030101010101" pitchFamily="2" charset="-122"/>
              </a:rPr>
              <a:t>          </a:t>
            </a:r>
            <a:r>
              <a:rPr lang="zh-CN" altLang="en-US" sz="2400" dirty="0">
                <a:solidFill>
                  <a:schemeClr val="tx1"/>
                </a:solidFill>
                <a:latin typeface="Comic Sans MS" panose="030F0702030302020204" pitchFamily="66" charset="0"/>
                <a:ea typeface="黑体" panose="02010609060101010101" pitchFamily="49" charset="-122"/>
              </a:rPr>
              <a:t>供 体 细胞有</a:t>
            </a:r>
            <a:r>
              <a:rPr lang="en-US" altLang="zh-CN" sz="2400" dirty="0">
                <a:solidFill>
                  <a:schemeClr val="tx1"/>
                </a:solidFill>
                <a:latin typeface="Comic Sans MS" panose="030F0702030302020204" pitchFamily="66" charset="0"/>
                <a:ea typeface="黑体" panose="02010609060101010101" pitchFamily="49" charset="-122"/>
              </a:rPr>
              <a:t>F</a:t>
            </a:r>
            <a:r>
              <a:rPr lang="zh-CN" altLang="en-US" sz="2400" dirty="0">
                <a:solidFill>
                  <a:schemeClr val="tx1"/>
                </a:solidFill>
                <a:latin typeface="Comic Sans MS" panose="030F0702030302020204" pitchFamily="66" charset="0"/>
                <a:ea typeface="黑体" panose="02010609060101010101" pitchFamily="49" charset="-122"/>
              </a:rPr>
              <a:t>因子 →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p>
          <a:p>
            <a:pPr>
              <a:spcBef>
                <a:spcPct val="20000"/>
              </a:spcBef>
              <a:buClr>
                <a:schemeClr val="hlink"/>
              </a:buClr>
              <a:buSzPct val="110000"/>
              <a:buFont typeface="Wingdings" panose="05000000000000000000" pitchFamily="2" charset="2"/>
            </a:pPr>
            <a:r>
              <a:rPr lang="zh-CN" altLang="en-US" sz="2400" baseline="30000" dirty="0">
                <a:latin typeface="Comic Sans MS" panose="030F0702030302020204" pitchFamily="66" charset="0"/>
                <a:ea typeface="黑体" panose="02010609060101010101" pitchFamily="49" charset="-122"/>
              </a:rPr>
              <a:t>                              </a:t>
            </a:r>
            <a:r>
              <a:rPr lang="zh-CN" altLang="en-US" sz="2400" dirty="0">
                <a:solidFill>
                  <a:schemeClr val="tx1"/>
                </a:solidFill>
                <a:latin typeface="Comic Sans MS" panose="030F0702030302020204" pitchFamily="66" charset="0"/>
                <a:ea typeface="黑体" panose="02010609060101010101" pitchFamily="49" charset="-122"/>
              </a:rPr>
              <a:t>受体细胞缺乏</a:t>
            </a:r>
            <a:r>
              <a:rPr lang="en-US" altLang="zh-CN" sz="2400" dirty="0">
                <a:solidFill>
                  <a:schemeClr val="tx1"/>
                </a:solidFill>
                <a:latin typeface="Comic Sans MS" panose="030F0702030302020204" pitchFamily="66" charset="0"/>
                <a:ea typeface="黑体" panose="02010609060101010101" pitchFamily="49" charset="-122"/>
              </a:rPr>
              <a:t>F</a:t>
            </a:r>
            <a:r>
              <a:rPr lang="zh-CN" altLang="en-US" sz="2400" dirty="0">
                <a:solidFill>
                  <a:schemeClr val="tx1"/>
                </a:solidFill>
                <a:latin typeface="Comic Sans MS" panose="030F0702030302020204" pitchFamily="66" charset="0"/>
                <a:ea typeface="黑体" panose="02010609060101010101" pitchFamily="49" charset="-122"/>
              </a:rPr>
              <a:t>因子 →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endParaRPr lang="zh-CN" altLang="en-US" sz="2400" baseline="30000" dirty="0">
              <a:solidFill>
                <a:schemeClr val="tx1"/>
              </a:solidFill>
              <a:latin typeface="Comic Sans MS" panose="030F0702030302020204" pitchFamily="66" charset="0"/>
              <a:ea typeface="黑体" panose="02010609060101010101" pitchFamily="49" charset="-122"/>
            </a:endParaRPr>
          </a:p>
          <a:p>
            <a:pPr>
              <a:spcBef>
                <a:spcPct val="20000"/>
              </a:spcBef>
              <a:buClr>
                <a:schemeClr val="hlink"/>
              </a:buClr>
              <a:buSzPct val="110000"/>
              <a:buFont typeface="Wingdings" panose="05000000000000000000" pitchFamily="2" charset="2"/>
            </a:pPr>
            <a:r>
              <a:rPr lang="zh-CN" altLang="en-US" sz="2400" dirty="0">
                <a:solidFill>
                  <a:schemeClr val="tx1"/>
                </a:solidFill>
                <a:latin typeface="Comic Sans MS" panose="030F0702030302020204" pitchFamily="66" charset="0"/>
                <a:ea typeface="黑体" panose="02010609060101010101" pitchFamily="49" charset="-122"/>
              </a:rPr>
              <a:t>现在已经证实</a:t>
            </a:r>
            <a:r>
              <a:rPr lang="en-US" altLang="zh-CN" sz="2400" dirty="0">
                <a:solidFill>
                  <a:schemeClr val="tx1"/>
                </a:solidFill>
                <a:latin typeface="Comic Sans MS" panose="030F0702030302020204" pitchFamily="66" charset="0"/>
                <a:ea typeface="黑体" panose="02010609060101010101" pitchFamily="49" charset="-122"/>
              </a:rPr>
              <a:t>F</a:t>
            </a:r>
            <a:r>
              <a:rPr lang="zh-CN" altLang="en-US" sz="2400" dirty="0">
                <a:solidFill>
                  <a:schemeClr val="tx1"/>
                </a:solidFill>
                <a:latin typeface="Comic Sans MS" panose="030F0702030302020204" pitchFamily="66" charset="0"/>
                <a:ea typeface="黑体" panose="02010609060101010101" pitchFamily="49" charset="-122"/>
              </a:rPr>
              <a:t>因子是一种质粒（</a:t>
            </a:r>
            <a:r>
              <a:rPr lang="en-US" altLang="zh-CN" sz="2400" dirty="0">
                <a:solidFill>
                  <a:schemeClr val="tx1"/>
                </a:solidFill>
                <a:latin typeface="Comic Sans MS" panose="030F0702030302020204" pitchFamily="66" charset="0"/>
                <a:ea typeface="黑体" panose="02010609060101010101" pitchFamily="49" charset="-122"/>
              </a:rPr>
              <a:t>plasmid</a:t>
            </a:r>
            <a:r>
              <a:rPr lang="zh-CN" altLang="en-US" sz="2400" dirty="0">
                <a:solidFill>
                  <a:schemeClr val="tx1"/>
                </a:solidFill>
                <a:latin typeface="Comic Sans MS" panose="030F0702030302020204" pitchFamily="66" charset="0"/>
                <a:ea typeface="黑体" panose="02010609060101010101" pitchFamily="49" charset="-122"/>
              </a:rPr>
              <a:t>），是能够自我复制的环状</a:t>
            </a:r>
            <a:r>
              <a:rPr lang="en-US" altLang="zh-CN" sz="2400" dirty="0">
                <a:solidFill>
                  <a:schemeClr val="tx1"/>
                </a:solidFill>
                <a:latin typeface="Comic Sans MS" panose="030F0702030302020204" pitchFamily="66" charset="0"/>
                <a:ea typeface="黑体" panose="02010609060101010101" pitchFamily="49" charset="-122"/>
              </a:rPr>
              <a:t>DNA</a:t>
            </a:r>
            <a:r>
              <a:rPr lang="zh-CN" altLang="en-US" sz="2400" dirty="0">
                <a:solidFill>
                  <a:schemeClr val="tx1"/>
                </a:solidFill>
                <a:latin typeface="Comic Sans MS" panose="030F0702030302020204" pitchFamily="66" charset="0"/>
                <a:ea typeface="黑体" panose="02010609060101010101" pitchFamily="49" charset="-122"/>
              </a:rPr>
              <a:t>分子，包含约接近</a:t>
            </a:r>
            <a:r>
              <a:rPr lang="en-US" altLang="zh-CN" sz="2400" dirty="0">
                <a:solidFill>
                  <a:schemeClr val="tx1"/>
                </a:solidFill>
                <a:latin typeface="Comic Sans MS" panose="030F0702030302020204" pitchFamily="66" charset="0"/>
                <a:ea typeface="黑体" panose="02010609060101010101" pitchFamily="49" charset="-122"/>
              </a:rPr>
              <a:t>100</a:t>
            </a:r>
            <a:r>
              <a:rPr lang="zh-CN" altLang="en-US" sz="2400" dirty="0">
                <a:solidFill>
                  <a:schemeClr val="tx1"/>
                </a:solidFill>
                <a:latin typeface="Comic Sans MS" panose="030F0702030302020204" pitchFamily="66" charset="0"/>
                <a:ea typeface="黑体" panose="02010609060101010101" pitchFamily="49" charset="-122"/>
              </a:rPr>
              <a:t>个基因。</a:t>
            </a:r>
            <a:endParaRPr lang="en-US" altLang="zh-CN" sz="2400" dirty="0">
              <a:solidFill>
                <a:schemeClr val="tx1"/>
              </a:solidFill>
              <a:latin typeface="Comic Sans MS" panose="030F0702030302020204" pitchFamily="66" charset="0"/>
              <a:ea typeface="黑体" panose="02010609060101010101" pitchFamily="49" charset="-122"/>
            </a:endParaRPr>
          </a:p>
        </p:txBody>
      </p:sp>
      <p:sp>
        <p:nvSpPr>
          <p:cNvPr id="20484" name="TextBox 1"/>
          <p:cNvSpPr txBox="1"/>
          <p:nvPr/>
        </p:nvSpPr>
        <p:spPr>
          <a:xfrm>
            <a:off x="838200" y="609600"/>
            <a:ext cx="4648200" cy="584200"/>
          </a:xfrm>
          <a:prstGeom prst="rect">
            <a:avLst/>
          </a:prstGeom>
          <a:noFill/>
          <a:ln w="9525">
            <a:noFill/>
          </a:ln>
        </p:spPr>
        <p:txBody>
          <a:bodyPr>
            <a:spAutoFit/>
          </a:bodyPr>
          <a:lstStyle/>
          <a:p>
            <a:pPr eaLnBrk="0" hangingPunct="0"/>
            <a:r>
              <a:rPr lang="en-US" altLang="zh-CN" sz="3200" dirty="0">
                <a:latin typeface="黑体" panose="02010609060101010101" pitchFamily="49" charset="-122"/>
                <a:ea typeface="黑体" panose="02010609060101010101" pitchFamily="49" charset="-122"/>
              </a:rPr>
              <a:t>8.3.2 </a:t>
            </a:r>
            <a:r>
              <a:rPr lang="en-US" altLang="zh-CN" sz="2800" dirty="0">
                <a:latin typeface="Comic Sans MS" panose="030F0702030302020204" pitchFamily="66" charset="0"/>
                <a:ea typeface="黑体" panose="02010609060101010101" pitchFamily="49" charset="-122"/>
              </a:rPr>
              <a:t>F</a:t>
            </a:r>
            <a:r>
              <a:rPr lang="zh-CN" altLang="en-US" sz="3200" dirty="0">
                <a:latin typeface="黑体" panose="02010609060101010101" pitchFamily="49" charset="-122"/>
                <a:ea typeface="黑体" panose="02010609060101010101" pitchFamily="49" charset="-122"/>
              </a:rPr>
              <a:t>因子及其转移</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title"/>
          </p:nvPr>
        </p:nvSpPr>
        <p:spPr>
          <a:xfrm>
            <a:off x="533400" y="228600"/>
            <a:ext cx="8229600" cy="1143000"/>
          </a:xfrm>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8.1 </a:t>
            </a:r>
            <a:r>
              <a:rPr lang="zh-CN" altLang="en-US" sz="3600" dirty="0">
                <a:solidFill>
                  <a:srgbClr val="FFFF00"/>
                </a:solidFill>
                <a:latin typeface="黑体" panose="02010609060101010101" pitchFamily="49" charset="-122"/>
                <a:ea typeface="黑体" panose="02010609060101010101" pitchFamily="49" charset="-122"/>
              </a:rPr>
              <a:t>　细菌的细胞和基因组</a:t>
            </a:r>
          </a:p>
        </p:txBody>
      </p:sp>
      <p:sp>
        <p:nvSpPr>
          <p:cNvPr id="6147" name="Rectangle 3"/>
          <p:cNvSpPr>
            <a:spLocks noGrp="1"/>
          </p:cNvSpPr>
          <p:nvPr>
            <p:ph idx="1"/>
          </p:nvPr>
        </p:nvSpPr>
        <p:spPr>
          <a:xfrm>
            <a:off x="381000" y="1295400"/>
            <a:ext cx="8763000" cy="4953000"/>
          </a:xfrm>
        </p:spPr>
        <p:txBody>
          <a:bodyPr vert="horz" wrap="square" lIns="91440" tIns="45720" rIns="91440" bIns="45720" anchor="t" anchorCtr="0"/>
          <a:lstStyle/>
          <a:p>
            <a:pPr marL="0" indent="0">
              <a:buNone/>
            </a:pPr>
            <a:r>
              <a:rPr lang="zh-CN" altLang="en-US" sz="2800" dirty="0">
                <a:solidFill>
                  <a:srgbClr val="FFFF00"/>
                </a:solidFill>
                <a:latin typeface="Comic Sans MS" panose="030F0702030302020204" pitchFamily="66" charset="0"/>
                <a:ea typeface="黑体" panose="02010609060101010101" pitchFamily="49" charset="-122"/>
              </a:rPr>
              <a:t>细菌</a:t>
            </a:r>
            <a:r>
              <a:rPr lang="zh-CN" altLang="en-US" sz="2800" dirty="0">
                <a:latin typeface="Comic Sans MS" panose="030F0702030302020204" pitchFamily="66" charset="0"/>
                <a:ea typeface="黑体" panose="02010609060101010101" pitchFamily="49" charset="-122"/>
              </a:rPr>
              <a:t>结构简单： </a:t>
            </a:r>
          </a:p>
          <a:p>
            <a:pPr marL="0" indent="0" algn="just">
              <a:buNone/>
            </a:pPr>
            <a:r>
              <a:rPr lang="zh-CN" altLang="en-US" sz="2800" dirty="0">
                <a:latin typeface="Comic Sans MS" panose="030F0702030302020204" pitchFamily="66" charset="0"/>
                <a:ea typeface="黑体" panose="02010609060101010101" pitchFamily="49" charset="-122"/>
              </a:rPr>
              <a:t> 世代时间短，</a:t>
            </a:r>
            <a:r>
              <a:rPr lang="en-US" altLang="zh-CN" sz="2800" dirty="0">
                <a:latin typeface="Comic Sans MS" panose="030F0702030302020204" pitchFamily="66" charset="0"/>
                <a:ea typeface="黑体" panose="02010609060101010101" pitchFamily="49" charset="-122"/>
              </a:rPr>
              <a:t>20</a:t>
            </a:r>
            <a:r>
              <a:rPr lang="zh-CN" altLang="en-US" sz="2800" dirty="0">
                <a:latin typeface="Comic Sans MS" panose="030F0702030302020204" pitchFamily="66" charset="0"/>
                <a:ea typeface="黑体" panose="02010609060101010101" pitchFamily="49" charset="-122"/>
              </a:rPr>
              <a:t>分钟一代，</a:t>
            </a:r>
          </a:p>
          <a:p>
            <a:pPr marL="0" indent="0" algn="just">
              <a:buNone/>
            </a:pPr>
            <a:r>
              <a:rPr lang="zh-CN" altLang="en-US" sz="2800" dirty="0">
                <a:latin typeface="Comic Sans MS" panose="030F0702030302020204" pitchFamily="66" charset="0"/>
                <a:ea typeface="黑体" panose="02010609060101010101" pitchFamily="49" charset="-122"/>
              </a:rPr>
              <a:t> 容易得到生化突变型。</a:t>
            </a:r>
          </a:p>
          <a:p>
            <a:pPr marL="0" indent="0" algn="just">
              <a:buNone/>
            </a:pPr>
            <a:r>
              <a:rPr lang="zh-CN" altLang="en-US" sz="2800" dirty="0">
                <a:latin typeface="Comic Sans MS" panose="030F0702030302020204" pitchFamily="66" charset="0"/>
                <a:ea typeface="黑体" panose="02010609060101010101" pitchFamily="49" charset="-122"/>
              </a:rPr>
              <a:t> 遗传物质</a:t>
            </a:r>
          </a:p>
          <a:p>
            <a:pPr marL="0" indent="0" algn="just">
              <a:buNone/>
            </a:pPr>
            <a:r>
              <a:rPr lang="zh-CN" altLang="en-US" sz="2800" dirty="0">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环状核酸分子</a:t>
            </a:r>
            <a:endParaRPr lang="zh-CN" altLang="en-US" sz="2800" dirty="0">
              <a:latin typeface="Comic Sans MS" panose="030F0702030302020204" pitchFamily="66" charset="0"/>
              <a:ea typeface="黑体" panose="02010609060101010101" pitchFamily="49" charset="-122"/>
            </a:endParaRPr>
          </a:p>
          <a:p>
            <a:pPr marL="0" indent="0" algn="just">
              <a:buNone/>
            </a:pPr>
            <a:r>
              <a:rPr lang="zh-CN" altLang="en-US" sz="2800" dirty="0">
                <a:solidFill>
                  <a:srgbClr val="000000"/>
                </a:solidFill>
                <a:latin typeface="Comic Sans MS" panose="030F0702030302020204" pitchFamily="66" charset="0"/>
                <a:ea typeface="黑体" panose="02010609060101010101" pitchFamily="49" charset="-122"/>
              </a:rPr>
              <a:t> </a:t>
            </a:r>
            <a:r>
              <a:rPr lang="zh-CN" altLang="en-US" sz="2800" dirty="0" smtClean="0">
                <a:latin typeface="Comic Sans MS" panose="030F0702030302020204" pitchFamily="66" charset="0"/>
                <a:ea typeface="黑体" panose="02010609060101010101" pitchFamily="49" charset="-122"/>
              </a:rPr>
              <a:t>单细胞</a:t>
            </a:r>
            <a:r>
              <a:rPr lang="zh-CN" altLang="en-US" sz="2800" dirty="0">
                <a:latin typeface="Comic Sans MS" panose="030F0702030302020204" pitchFamily="66" charset="0"/>
                <a:ea typeface="黑体" panose="02010609060101010101" pitchFamily="49" charset="-122"/>
              </a:rPr>
              <a:t>→菌落（</a:t>
            </a:r>
            <a:r>
              <a:rPr lang="en-US" altLang="zh-CN" sz="2800" dirty="0">
                <a:latin typeface="Comic Sans MS" panose="030F0702030302020204" pitchFamily="66" charset="0"/>
                <a:ea typeface="黑体" panose="02010609060101010101" pitchFamily="49" charset="-122"/>
              </a:rPr>
              <a:t>clone</a:t>
            </a:r>
            <a:r>
              <a:rPr lang="zh-CN" altLang="en-US" sz="2800" dirty="0">
                <a:latin typeface="Comic Sans MS" panose="030F0702030302020204" pitchFamily="66" charset="0"/>
                <a:ea typeface="黑体" panose="02010609060101010101" pitchFamily="49" charset="-122"/>
              </a:rPr>
              <a:t>）</a:t>
            </a:r>
            <a:r>
              <a:rPr lang="en-US" altLang="zh-CN" sz="2800" dirty="0">
                <a:latin typeface="Comic Sans MS" panose="030F0702030302020204" pitchFamily="66" charset="0"/>
                <a:ea typeface="黑体" panose="02010609060101010101" pitchFamily="49" charset="-122"/>
              </a:rPr>
              <a:t>/</a:t>
            </a:r>
            <a:r>
              <a:rPr lang="zh-CN" altLang="en-US" sz="2800" dirty="0">
                <a:latin typeface="Comic Sans MS" panose="030F0702030302020204" pitchFamily="66" charset="0"/>
                <a:ea typeface="黑体" panose="02010609060101010101" pitchFamily="49" charset="-122"/>
              </a:rPr>
              <a:t>菌株（</a:t>
            </a:r>
            <a:r>
              <a:rPr lang="en-US" altLang="zh-CN" sz="2800" dirty="0">
                <a:latin typeface="Comic Sans MS" panose="030F0702030302020204" pitchFamily="66" charset="0"/>
                <a:ea typeface="黑体" panose="02010609060101010101" pitchFamily="49" charset="-122"/>
              </a:rPr>
              <a:t>strain</a:t>
            </a:r>
            <a:r>
              <a:rPr lang="zh-CN" altLang="en-US" sz="2800" dirty="0">
                <a:latin typeface="Comic Sans MS" panose="030F0702030302020204" pitchFamily="66" charset="0"/>
                <a:ea typeface="黑体" panose="02010609060101010101" pitchFamily="49" charset="-122"/>
              </a:rPr>
              <a:t>）</a:t>
            </a:r>
            <a:endParaRPr lang="en-US" altLang="zh-CN" sz="2800" dirty="0">
              <a:latin typeface="Comic Sans MS" panose="030F0702030302020204" pitchFamily="66" charset="0"/>
              <a:ea typeface="黑体" panose="02010609060101010101" pitchFamily="49" charset="-122"/>
            </a:endParaRPr>
          </a:p>
          <a:p>
            <a:pPr marL="0" indent="0" algn="just">
              <a:buNone/>
            </a:pPr>
            <a:r>
              <a:rPr lang="zh-CN" altLang="en-US" sz="2800" dirty="0">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细菌繁殖</a:t>
            </a:r>
            <a:r>
              <a:rPr lang="zh-CN" altLang="en-US" sz="2800" dirty="0">
                <a:latin typeface="Comic Sans MS" panose="030F0702030302020204" pitchFamily="66" charset="0"/>
                <a:ea typeface="黑体" panose="02010609060101010101" pitchFamily="49" charset="-122"/>
              </a:rPr>
              <a:t>：双链环形</a:t>
            </a:r>
            <a:r>
              <a:rPr lang="en-US" altLang="zh-CN" sz="2800" dirty="0">
                <a:latin typeface="Comic Sans MS" panose="030F0702030302020204" pitchFamily="66" charset="0"/>
                <a:ea typeface="黑体" panose="02010609060101010101" pitchFamily="49" charset="-122"/>
              </a:rPr>
              <a:t>DNA</a:t>
            </a:r>
            <a:r>
              <a:rPr lang="zh-CN" altLang="en-US" sz="2800" dirty="0">
                <a:latin typeface="Comic Sans MS" panose="030F0702030302020204" pitchFamily="66" charset="0"/>
                <a:ea typeface="黑体" panose="02010609060101010101" pitchFamily="49" charset="-122"/>
              </a:rPr>
              <a:t>分子随着细胞伸长而</a:t>
            </a:r>
            <a:r>
              <a:rPr lang="zh-CN" altLang="en-US" sz="2800" dirty="0" smtClean="0">
                <a:latin typeface="Comic Sans MS" panose="030F0702030302020204" pitchFamily="66" charset="0"/>
                <a:ea typeface="黑体" panose="02010609060101010101" pitchFamily="49" charset="-122"/>
              </a:rPr>
              <a:t>采取裂殖的</a:t>
            </a:r>
            <a:r>
              <a:rPr lang="zh-CN" altLang="en-US" sz="2800" dirty="0">
                <a:latin typeface="Comic Sans MS" panose="030F0702030302020204" pitchFamily="66" charset="0"/>
                <a:ea typeface="黑体" panose="02010609060101010101" pitchFamily="49" charset="-122"/>
              </a:rPr>
              <a:t>方式分开。</a:t>
            </a:r>
          </a:p>
          <a:p>
            <a:pPr marL="0" indent="0" algn="just">
              <a:buNone/>
            </a:pPr>
            <a:r>
              <a:rPr lang="zh-CN" altLang="en-US" sz="2800" dirty="0">
                <a:latin typeface="Comic Sans MS" panose="030F0702030302020204" pitchFamily="66" charset="0"/>
                <a:ea typeface="黑体" panose="02010609060101010101" pitchFamily="49" charset="-122"/>
              </a:rPr>
              <a:t> </a:t>
            </a:r>
            <a:endParaRPr lang="zh-CN" altLang="en-US" sz="2800" dirty="0">
              <a:solidFill>
                <a:srgbClr val="FFFF00"/>
              </a:solidFill>
              <a:latin typeface="Comic Sans MS" panose="030F0702030302020204" pitchFamily="66" charset="0"/>
              <a:ea typeface="黑体" panose="02010609060101010101" pitchFamily="49" charset="-122"/>
            </a:endParaRPr>
          </a:p>
          <a:p>
            <a:pPr marL="0" indent="0">
              <a:buNone/>
            </a:pPr>
            <a:endParaRPr lang="en-US" altLang="zh-CN" sz="2800" dirty="0">
              <a:latin typeface="Comic Sans MS" panose="030F0702030302020204" pitchFamily="66"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5029200" y="1406236"/>
            <a:ext cx="3934391" cy="1991032"/>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p:cNvPicPr>
          <p:nvPr/>
        </p:nvPicPr>
        <p:blipFill>
          <a:blip r:embed="rId2"/>
          <a:stretch>
            <a:fillRect/>
          </a:stretch>
        </p:blipFill>
        <p:spPr>
          <a:xfrm>
            <a:off x="381000" y="1143000"/>
            <a:ext cx="5108575" cy="5146459"/>
          </a:xfrm>
          <a:prstGeom prst="rect">
            <a:avLst/>
          </a:prstGeom>
          <a:noFill/>
          <a:ln w="9525">
            <a:noFill/>
          </a:ln>
        </p:spPr>
      </p:pic>
      <p:sp>
        <p:nvSpPr>
          <p:cNvPr id="19458" name="矩形 4"/>
          <p:cNvSpPr/>
          <p:nvPr/>
        </p:nvSpPr>
        <p:spPr>
          <a:xfrm>
            <a:off x="5562600" y="1093972"/>
            <a:ext cx="3505200" cy="5244513"/>
          </a:xfrm>
          <a:prstGeom prst="rect">
            <a:avLst/>
          </a:prstGeom>
          <a:noFill/>
          <a:ln w="9525">
            <a:noFill/>
          </a:ln>
        </p:spPr>
        <p:txBody>
          <a:bodyPr wrap="square" anchor="t" anchorCtr="0">
            <a:spAutoFit/>
          </a:bodyPr>
          <a:lstStyle/>
          <a:p>
            <a:pPr algn="just"/>
            <a:r>
              <a:rPr lang="en-US" altLang="zh-CN" dirty="0">
                <a:latin typeface="Comic Sans MS" panose="030F0702030302020204" pitchFamily="66" charset="0"/>
                <a:ea typeface="黑体" panose="02010609060101010101" pitchFamily="49" charset="-122"/>
              </a:rPr>
              <a:t> </a:t>
            </a:r>
            <a:endParaRPr lang="zh-CN" altLang="en-US" dirty="0">
              <a:latin typeface="Comic Sans MS" panose="030F0702030302020204" pitchFamily="66" charset="0"/>
              <a:ea typeface="黑体" panose="02010609060101010101" pitchFamily="49" charset="-122"/>
            </a:endParaRPr>
          </a:p>
          <a:p>
            <a:pPr algn="just"/>
            <a:r>
              <a:rPr lang="zh-CN" altLang="en-US" dirty="0" smtClean="0">
                <a:latin typeface="Comic Sans MS" panose="030F0702030302020204" pitchFamily="66" charset="0"/>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①原点（基因</a:t>
            </a:r>
            <a:r>
              <a:rPr lang="en-US" altLang="zh-CN" sz="2400" b="1" dirty="0">
                <a:latin typeface="黑体" panose="02010609060101010101" pitchFamily="49" charset="-122"/>
                <a:ea typeface="黑体" panose="02010609060101010101" pitchFamily="49" charset="-122"/>
              </a:rPr>
              <a:t>Ori</a:t>
            </a:r>
            <a:r>
              <a:rPr lang="zh-CN" altLang="en-US" sz="2400" b="1" dirty="0">
                <a:latin typeface="黑体" panose="02010609060101010101" pitchFamily="49" charset="-122"/>
                <a:ea typeface="黑体" panose="02010609060101010101" pitchFamily="49" charset="-122"/>
              </a:rPr>
              <a:t>），它是染色体转移的起始点</a:t>
            </a:r>
          </a:p>
          <a:p>
            <a:pPr algn="just"/>
            <a:r>
              <a:rPr lang="zh-CN" altLang="en-US" sz="2400" b="1"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pPr algn="just"/>
            <a:r>
              <a:rPr lang="zh-CN" altLang="en-US" sz="2400" b="1" dirty="0" smtClean="0">
                <a:latin typeface="黑体" panose="02010609060101010101" pitchFamily="49" charset="-122"/>
                <a:ea typeface="黑体" panose="02010609060101010101" pitchFamily="49" charset="-122"/>
              </a:rPr>
              <a:t>②</a:t>
            </a:r>
            <a:r>
              <a:rPr lang="zh-CN" altLang="en-US" sz="2400" b="1" dirty="0">
                <a:latin typeface="黑体" panose="02010609060101010101" pitchFamily="49" charset="-122"/>
                <a:ea typeface="黑体" panose="02010609060101010101" pitchFamily="49" charset="-122"/>
              </a:rPr>
              <a:t>致育性基因（</a:t>
            </a:r>
            <a:r>
              <a:rPr lang="en-US" altLang="zh-CN" sz="2400" b="1" dirty="0">
                <a:latin typeface="黑体" panose="02010609060101010101" pitchFamily="49" charset="-122"/>
                <a:ea typeface="黑体" panose="02010609060101010101" pitchFamily="49" charset="-122"/>
              </a:rPr>
              <a:t>Fertility Genes</a:t>
            </a:r>
            <a:r>
              <a:rPr lang="zh-CN" altLang="en-US" sz="2400" b="1" dirty="0">
                <a:latin typeface="黑体" panose="02010609060101010101" pitchFamily="49" charset="-122"/>
                <a:ea typeface="黑体" panose="02010609060101010101" pitchFamily="49" charset="-122"/>
              </a:rPr>
              <a:t>）可使</a:t>
            </a:r>
            <a:r>
              <a:rPr lang="en-US" altLang="zh-CN" sz="2400" b="1" dirty="0">
                <a:latin typeface="黑体" panose="02010609060101010101" pitchFamily="49" charset="-122"/>
                <a:ea typeface="黑体" panose="02010609060101010101" pitchFamily="49" charset="-122"/>
              </a:rPr>
              <a:t>F</a:t>
            </a:r>
            <a:r>
              <a:rPr lang="zh-CN" altLang="en-US" sz="2400" b="1" baseline="300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细胞转化为</a:t>
            </a:r>
            <a:r>
              <a:rPr lang="en-US" altLang="zh-CN" sz="2400" b="1" dirty="0">
                <a:latin typeface="黑体" panose="02010609060101010101" pitchFamily="49" charset="-122"/>
                <a:ea typeface="黑体" panose="02010609060101010101" pitchFamily="49" charset="-122"/>
              </a:rPr>
              <a:t>F</a:t>
            </a:r>
            <a:r>
              <a:rPr lang="zh-CN" altLang="en-US" sz="2400" b="1" baseline="30000" dirty="0">
                <a:latin typeface="黑体" panose="02010609060101010101" pitchFamily="49" charset="-122"/>
                <a:ea typeface="黑体" panose="02010609060101010101" pitchFamily="49" charset="-122"/>
              </a:rPr>
              <a:t>＋</a:t>
            </a:r>
          </a:p>
          <a:p>
            <a:pPr algn="just">
              <a:lnSpc>
                <a:spcPct val="120000"/>
              </a:lnSpc>
            </a:pPr>
            <a:r>
              <a:rPr lang="zh-CN" altLang="en-US" sz="2400" b="1"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pPr algn="just">
              <a:lnSpc>
                <a:spcPct val="120000"/>
              </a:lnSpc>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③配对区（</a:t>
            </a:r>
            <a:r>
              <a:rPr lang="en-US" altLang="zh-CN" sz="2400" b="1" dirty="0">
                <a:latin typeface="黑体" panose="02010609060101010101" pitchFamily="49" charset="-122"/>
                <a:ea typeface="黑体" panose="02010609060101010101" pitchFamily="49" charset="-122"/>
              </a:rPr>
              <a:t>pairing region</a:t>
            </a:r>
            <a:r>
              <a:rPr lang="zh-CN" altLang="en-US" sz="2400" b="1" dirty="0">
                <a:latin typeface="黑体" panose="02010609060101010101" pitchFamily="49" charset="-122"/>
                <a:ea typeface="黑体" panose="02010609060101010101" pitchFamily="49" charset="-122"/>
              </a:rPr>
              <a:t>），它的核苷酸顺序中有一段或多段与细菌染色体</a:t>
            </a:r>
            <a:r>
              <a:rPr lang="en-US" altLang="zh-CN" sz="2400" b="1" dirty="0">
                <a:latin typeface="黑体" panose="02010609060101010101" pitchFamily="49" charset="-122"/>
                <a:ea typeface="黑体" panose="02010609060101010101" pitchFamily="49" charset="-122"/>
              </a:rPr>
              <a:t>DNA</a:t>
            </a:r>
            <a:r>
              <a:rPr lang="zh-CN" altLang="en-US" sz="2400" b="1" dirty="0">
                <a:latin typeface="黑体" panose="02010609060101010101" pitchFamily="49" charset="-122"/>
                <a:ea typeface="黑体" panose="02010609060101010101" pitchFamily="49" charset="-122"/>
              </a:rPr>
              <a:t>的某些区段（</a:t>
            </a:r>
            <a:r>
              <a:rPr lang="en-US" altLang="zh-CN" sz="2400" b="1" dirty="0">
                <a:latin typeface="黑体" panose="02010609060101010101" pitchFamily="49" charset="-122"/>
                <a:ea typeface="黑体" panose="02010609060101010101" pitchFamily="49" charset="-122"/>
              </a:rPr>
              <a:t>IS</a:t>
            </a:r>
            <a:r>
              <a:rPr lang="zh-CN" altLang="en-US" sz="2400" b="1" dirty="0">
                <a:latin typeface="黑体" panose="02010609060101010101" pitchFamily="49" charset="-122"/>
                <a:ea typeface="黑体" panose="02010609060101010101" pitchFamily="49" charset="-122"/>
              </a:rPr>
              <a:t>等）是对应的。</a:t>
            </a:r>
            <a:endParaRPr lang="en-US" altLang="zh-CN" sz="2400" b="1" dirty="0">
              <a:latin typeface="黑体" panose="02010609060101010101" pitchFamily="49" charset="-122"/>
              <a:ea typeface="黑体" panose="02010609060101010101" pitchFamily="49" charset="-122"/>
            </a:endParaRPr>
          </a:p>
        </p:txBody>
      </p:sp>
      <p:sp>
        <p:nvSpPr>
          <p:cNvPr id="2" name="文本框 1"/>
          <p:cNvSpPr txBox="1"/>
          <p:nvPr/>
        </p:nvSpPr>
        <p:spPr>
          <a:xfrm>
            <a:off x="3048000" y="381000"/>
            <a:ext cx="2895600" cy="646331"/>
          </a:xfrm>
          <a:prstGeom prst="rect">
            <a:avLst/>
          </a:prstGeom>
          <a:noFill/>
        </p:spPr>
        <p:txBody>
          <a:bodyPr wrap="square" rtlCol="0">
            <a:spAutoFit/>
          </a:bodyPr>
          <a:lstStyle/>
          <a:p>
            <a:r>
              <a:rPr lang="en-US" altLang="zh-CN" sz="3600" dirty="0" smtClean="0">
                <a:latin typeface="黑体" panose="02010609060101010101" pitchFamily="49" charset="-122"/>
                <a:ea typeface="黑体" panose="02010609060101010101" pitchFamily="49" charset="-122"/>
              </a:rPr>
              <a:t>F</a:t>
            </a:r>
            <a:r>
              <a:rPr lang="zh-CN" altLang="en-US" sz="3600" dirty="0" smtClean="0">
                <a:latin typeface="黑体" panose="02010609060101010101" pitchFamily="49" charset="-122"/>
                <a:ea typeface="黑体" panose="02010609060101010101" pitchFamily="49" charset="-122"/>
              </a:rPr>
              <a:t>因子结构</a:t>
            </a:r>
            <a:endParaRPr lang="zh-CN" altLang="en-US" sz="36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idx="1"/>
          </p:nvPr>
        </p:nvSpPr>
        <p:spPr>
          <a:xfrm>
            <a:off x="381000" y="0"/>
            <a:ext cx="8991600" cy="6705600"/>
          </a:xfrm>
        </p:spPr>
        <p:txBody>
          <a:bodyPr vert="horz" wrap="square" lIns="91440" tIns="45720" rIns="91440" bIns="45720" anchor="t" anchorCtr="0"/>
          <a:lstStyle/>
          <a:p>
            <a:pPr algn="just">
              <a:buNone/>
            </a:pPr>
            <a:r>
              <a:rPr lang="en-US" altLang="zh-CN" sz="2800" b="1" dirty="0">
                <a:solidFill>
                  <a:srgbClr val="3333FF"/>
                </a:solidFill>
                <a:latin typeface="宋体" panose="02010600030101010101" pitchFamily="2" charset="-122"/>
              </a:rPr>
              <a:t> </a:t>
            </a:r>
          </a:p>
          <a:p>
            <a:pPr algn="just">
              <a:buNone/>
            </a:pPr>
            <a:r>
              <a:rPr lang="en-US" altLang="zh-CN" sz="2400" dirty="0">
                <a:solidFill>
                  <a:srgbClr val="FFFF00"/>
                </a:solidFill>
                <a:latin typeface="Comic Sans MS" panose="030F0702030302020204" pitchFamily="66" charset="0"/>
                <a:ea typeface="黑体" panose="02010609060101010101" pitchFamily="49" charset="-122"/>
              </a:rPr>
              <a:t>     (1) F</a:t>
            </a:r>
            <a:r>
              <a:rPr lang="zh-CN" altLang="en-US" sz="2400" dirty="0">
                <a:solidFill>
                  <a:srgbClr val="FFFF00"/>
                </a:solidFill>
                <a:latin typeface="Comic Sans MS" panose="030F0702030302020204" pitchFamily="66" charset="0"/>
                <a:ea typeface="黑体" panose="02010609060101010101" pitchFamily="49" charset="-122"/>
              </a:rPr>
              <a:t>因子的重要性质</a:t>
            </a:r>
            <a:r>
              <a:rPr lang="zh-CN" altLang="en-US" sz="2400" dirty="0">
                <a:latin typeface="Comic Sans MS" panose="030F0702030302020204" pitchFamily="66" charset="0"/>
                <a:ea typeface="黑体" panose="02010609060101010101" pitchFamily="49" charset="-122"/>
              </a:rPr>
              <a:t>：</a:t>
            </a:r>
          </a:p>
          <a:p>
            <a:pPr algn="just">
              <a:buNone/>
            </a:pPr>
            <a:r>
              <a:rPr lang="zh-CN" altLang="en-US" sz="2400" dirty="0">
                <a:latin typeface="Comic Sans MS" panose="030F0702030302020204" pitchFamily="66" charset="0"/>
                <a:ea typeface="黑体" panose="02010609060101010101" pitchFamily="49" charset="-122"/>
              </a:rPr>
              <a:t>① </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因子能够</a:t>
            </a:r>
            <a:r>
              <a:rPr lang="zh-CN" altLang="en-US" sz="2400" dirty="0">
                <a:solidFill>
                  <a:srgbClr val="FFFF00"/>
                </a:solidFill>
                <a:latin typeface="Comic Sans MS" panose="030F0702030302020204" pitchFamily="66" charset="0"/>
                <a:ea typeface="黑体" panose="02010609060101010101" pitchFamily="49" charset="-122"/>
              </a:rPr>
              <a:t>复制它的</a:t>
            </a:r>
            <a:r>
              <a:rPr lang="en-US" altLang="zh-CN" sz="2400" dirty="0">
                <a:solidFill>
                  <a:srgbClr val="FFFF00"/>
                </a:solidFill>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，使它能够保持在正在分裂</a:t>
            </a:r>
          </a:p>
          <a:p>
            <a:pPr algn="just">
              <a:buNone/>
            </a:pPr>
            <a:r>
              <a:rPr lang="zh-CN" altLang="en-US" sz="2400" dirty="0">
                <a:latin typeface="Comic Sans MS" panose="030F0702030302020204" pitchFamily="66" charset="0"/>
                <a:ea typeface="黑体" panose="02010609060101010101" pitchFamily="49" charset="-122"/>
              </a:rPr>
              <a:t>     的细胞群体中（</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a:t>
            </a:r>
          </a:p>
          <a:p>
            <a:pPr algn="just">
              <a:buNone/>
            </a:pPr>
            <a:r>
              <a:rPr lang="zh-CN" altLang="en-US" sz="2400" dirty="0">
                <a:latin typeface="Comic Sans MS" panose="030F0702030302020204" pitchFamily="66" charset="0"/>
                <a:ea typeface="黑体" panose="02010609060101010101" pitchFamily="49" charset="-122"/>
              </a:rPr>
              <a:t>② 携带</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因子的细胞产生伞毛（</a:t>
            </a:r>
            <a:r>
              <a:rPr lang="en-US" altLang="zh-CN" sz="2400" dirty="0">
                <a:latin typeface="Comic Sans MS" panose="030F0702030302020204" pitchFamily="66" charset="0"/>
                <a:ea typeface="黑体" panose="02010609060101010101" pitchFamily="49" charset="-122"/>
              </a:rPr>
              <a:t>pili</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微小的蛋白</a:t>
            </a:r>
          </a:p>
          <a:p>
            <a:pPr algn="just">
              <a:buNone/>
            </a:pPr>
            <a:r>
              <a:rPr lang="zh-CN" altLang="en-US" sz="2400" dirty="0">
                <a:latin typeface="Comic Sans MS" panose="030F0702030302020204" pitchFamily="66" charset="0"/>
                <a:ea typeface="黑体" panose="02010609060101010101" pitchFamily="49" charset="-122"/>
              </a:rPr>
              <a:t>     质表面管（</a:t>
            </a:r>
            <a:r>
              <a:rPr lang="en-US" altLang="zh-CN" sz="2400" dirty="0">
                <a:latin typeface="Comic Sans MS" panose="030F0702030302020204" pitchFamily="66" charset="0"/>
                <a:ea typeface="黑体" panose="02010609060101010101" pitchFamily="49" charset="-122"/>
              </a:rPr>
              <a:t>minute proteinaceous tubules</a:t>
            </a:r>
            <a:r>
              <a:rPr lang="zh-CN" altLang="en-US" sz="2400" dirty="0">
                <a:latin typeface="Comic Sans MS" panose="030F0702030302020204" pitchFamily="66" charset="0"/>
                <a:ea typeface="黑体" panose="02010609060101010101" pitchFamily="49" charset="-122"/>
              </a:rPr>
              <a:t>），使</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细胞能与其他细胞吸附，并且保持它们的接触（</a:t>
            </a:r>
            <a:r>
              <a:rPr lang="en-US" altLang="zh-CN" sz="2400" dirty="0">
                <a:latin typeface="Comic Sans MS" panose="030F0702030302020204" pitchFamily="66" charset="0"/>
                <a:ea typeface="黑体" panose="02010609060101010101" pitchFamily="49" charset="-122"/>
              </a:rPr>
              <a:t>b</a:t>
            </a:r>
            <a:r>
              <a:rPr lang="zh-CN" altLang="en-US" sz="2400" dirty="0">
                <a:latin typeface="Comic Sans MS" panose="030F0702030302020204" pitchFamily="66" charset="0"/>
                <a:ea typeface="黑体" panose="02010609060101010101" pitchFamily="49" charset="-122"/>
              </a:rPr>
              <a:t>）。 </a:t>
            </a:r>
          </a:p>
          <a:p>
            <a:endParaRPr lang="en-US" altLang="zh-CN" sz="2400" dirty="0">
              <a:latin typeface="Comic Sans MS" panose="030F0702030302020204" pitchFamily="66" charset="0"/>
              <a:ea typeface="黑体" panose="02010609060101010101" pitchFamily="49" charset="-122"/>
            </a:endParaRPr>
          </a:p>
        </p:txBody>
      </p:sp>
      <p:pic>
        <p:nvPicPr>
          <p:cNvPr id="40963" name="Picture 3" descr="ga277(f10"/>
          <p:cNvPicPr>
            <a:picLocks noChangeAspect="1"/>
          </p:cNvPicPr>
          <p:nvPr/>
        </p:nvPicPr>
        <p:blipFill>
          <a:blip r:embed="rId2"/>
          <a:stretch>
            <a:fillRect/>
          </a:stretch>
        </p:blipFill>
        <p:spPr>
          <a:xfrm>
            <a:off x="228600" y="3505200"/>
            <a:ext cx="8650288" cy="2503488"/>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idx="1"/>
          </p:nvPr>
        </p:nvSpPr>
        <p:spPr>
          <a:xfrm>
            <a:off x="381000" y="685800"/>
            <a:ext cx="8077200" cy="6705600"/>
          </a:xfrm>
        </p:spPr>
        <p:txBody>
          <a:bodyPr vert="horz" wrap="square" lIns="91440" tIns="45720" rIns="91440" bIns="45720" anchor="t" anchorCtr="0"/>
          <a:lstStyle/>
          <a:p>
            <a:pPr algn="just">
              <a:lnSpc>
                <a:spcPct val="130000"/>
              </a:lnSpc>
              <a:buNone/>
            </a:pPr>
            <a:r>
              <a:rPr lang="en-US" altLang="zh-CN" sz="2400" dirty="0">
                <a:latin typeface="Comic Sans MS" panose="030F0702030302020204" pitchFamily="66" charset="0"/>
                <a:ea typeface="黑体" panose="02010609060101010101" pitchFamily="49" charset="-122"/>
              </a:rPr>
              <a:t>  ③ 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细胞能够转移新合成的环状</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基因组拷贝到受体细胞（</a:t>
            </a:r>
            <a:r>
              <a:rPr lang="en-US" altLang="zh-CN" sz="2400" dirty="0">
                <a:latin typeface="Comic Sans MS" panose="030F0702030302020204" pitchFamily="66" charset="0"/>
                <a:ea typeface="黑体" panose="02010609060101010101" pitchFamily="49" charset="-122"/>
              </a:rPr>
              <a:t>F</a:t>
            </a:r>
            <a:r>
              <a:rPr lang="en-US" altLang="zh-CN"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）中去（</a:t>
            </a:r>
            <a:r>
              <a:rPr lang="en-US" altLang="zh-CN" sz="2400" dirty="0">
                <a:latin typeface="Comic Sans MS" panose="030F0702030302020204" pitchFamily="66" charset="0"/>
                <a:ea typeface="黑体" panose="02010609060101010101" pitchFamily="49" charset="-122"/>
              </a:rPr>
              <a:t>C</a:t>
            </a:r>
            <a:r>
              <a:rPr lang="zh-CN" altLang="en-US" sz="2400" dirty="0">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注意一个拷贝的</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dirty="0">
                <a:solidFill>
                  <a:srgbClr val="FFFF00"/>
                </a:solidFill>
                <a:latin typeface="Comic Sans MS" panose="030F0702030302020204" pitchFamily="66" charset="0"/>
                <a:ea typeface="黑体" panose="02010609060101010101" pitchFamily="49" charset="-122"/>
              </a:rPr>
              <a:t>因子仍留在供体细胞中</a:t>
            </a:r>
            <a:r>
              <a:rPr lang="zh-CN" altLang="en-US" sz="2400" dirty="0">
                <a:latin typeface="Comic Sans MS" panose="030F0702030302020204" pitchFamily="66" charset="0"/>
                <a:ea typeface="黑体" panose="02010609060101010101" pitchFamily="49" charset="-122"/>
              </a:rPr>
              <a:t>。一旦一个供细胞转移一个拷贝的</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因子到</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细胞中，受体细胞也变为</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细胞，因为这时受体细胞也包含了一个环状的</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因子基因组。</a:t>
            </a:r>
            <a:r>
              <a:rPr lang="zh-CN" altLang="en-US" sz="2400" dirty="0">
                <a:solidFill>
                  <a:srgbClr val="000000"/>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baseline="30000" dirty="0">
                <a:solidFill>
                  <a:srgbClr val="FFFF00"/>
                </a:solidFill>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 F</a:t>
            </a:r>
            <a:r>
              <a:rPr lang="zh-CN" altLang="en-US" sz="2400" baseline="30000" dirty="0">
                <a:solidFill>
                  <a:srgbClr val="FFFF00"/>
                </a:solidFill>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baseline="30000" dirty="0">
                <a:solidFill>
                  <a:srgbClr val="FFFF00"/>
                </a:solidFill>
                <a:latin typeface="Comic Sans MS" panose="030F0702030302020204" pitchFamily="66" charset="0"/>
                <a:ea typeface="黑体" panose="02010609060101010101" pitchFamily="49" charset="-122"/>
              </a:rPr>
              <a:t>＋</a:t>
            </a:r>
            <a:endParaRPr lang="zh-CN" altLang="en-US" sz="2400" baseline="30000" dirty="0">
              <a:latin typeface="Comic Sans MS" panose="030F0702030302020204" pitchFamily="66" charset="0"/>
              <a:ea typeface="黑体" panose="02010609060101010101" pitchFamily="49" charset="-122"/>
            </a:endParaRPr>
          </a:p>
        </p:txBody>
      </p:sp>
      <p:pic>
        <p:nvPicPr>
          <p:cNvPr id="41987" name="Picture 3" descr="ga277(f10-1"/>
          <p:cNvPicPr>
            <a:picLocks noChangeAspect="1"/>
          </p:cNvPicPr>
          <p:nvPr/>
        </p:nvPicPr>
        <p:blipFill>
          <a:blip r:embed="rId2"/>
          <a:stretch>
            <a:fillRect/>
          </a:stretch>
        </p:blipFill>
        <p:spPr>
          <a:xfrm>
            <a:off x="457200" y="3429000"/>
            <a:ext cx="8382000" cy="243840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idx="1"/>
          </p:nvPr>
        </p:nvSpPr>
        <p:spPr>
          <a:xfrm>
            <a:off x="0" y="533400"/>
            <a:ext cx="8991600" cy="6705600"/>
          </a:xfrm>
        </p:spPr>
        <p:txBody>
          <a:bodyPr vert="horz" wrap="square" lIns="91440" tIns="45720" rIns="91440" bIns="45720" anchor="t" anchorCtr="0"/>
          <a:lstStyle/>
          <a:p>
            <a:pPr algn="just">
              <a:lnSpc>
                <a:spcPct val="110000"/>
              </a:lnSpc>
              <a:buNone/>
            </a:pPr>
            <a:r>
              <a:rPr lang="zh-CN" altLang="en-US" sz="28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④</a:t>
            </a:r>
            <a:r>
              <a:rPr lang="zh-CN" altLang="en-US" sz="28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细胞通常阻止与另一个</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细胞接触，并且通常不转移</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基因组到</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细胞。</a:t>
            </a:r>
          </a:p>
          <a:p>
            <a:pPr algn="just">
              <a:lnSpc>
                <a:spcPct val="110000"/>
              </a:lnSpc>
              <a:buNone/>
            </a:pPr>
            <a:r>
              <a:rPr lang="zh-CN" altLang="en-US" sz="2400" dirty="0">
                <a:latin typeface="Comic Sans MS" panose="030F0702030302020204" pitchFamily="66" charset="0"/>
                <a:ea typeface="黑体" panose="02010609060101010101" pitchFamily="49" charset="-122"/>
              </a:rPr>
              <a:t>  ⑤ </a:t>
            </a:r>
            <a:r>
              <a:rPr lang="zh-CN" altLang="en-US" sz="2400" dirty="0">
                <a:solidFill>
                  <a:srgbClr val="FFFF00"/>
                </a:solidFill>
                <a:latin typeface="Comic Sans MS" panose="030F0702030302020204" pitchFamily="66" charset="0"/>
                <a:ea typeface="黑体" panose="02010609060101010101" pitchFamily="49" charset="-122"/>
              </a:rPr>
              <a:t>偶尔，</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dirty="0">
                <a:solidFill>
                  <a:srgbClr val="FFFF00"/>
                </a:solidFill>
                <a:latin typeface="Comic Sans MS" panose="030F0702030302020204" pitchFamily="66" charset="0"/>
                <a:ea typeface="黑体" panose="02010609060101010101" pitchFamily="49" charset="-122"/>
              </a:rPr>
              <a:t>因子将自己整合进宿主细菌染色体上</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）。出现这种情况后，</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dirty="0">
                <a:solidFill>
                  <a:srgbClr val="FFFF00"/>
                </a:solidFill>
                <a:latin typeface="Comic Sans MS" panose="030F0702030302020204" pitchFamily="66" charset="0"/>
                <a:ea typeface="黑体" panose="02010609060101010101" pitchFamily="49" charset="-122"/>
              </a:rPr>
              <a:t>因子也能与它自己的</a:t>
            </a:r>
            <a:r>
              <a:rPr lang="en-US" altLang="zh-CN" sz="2400" dirty="0">
                <a:solidFill>
                  <a:srgbClr val="FFFF00"/>
                </a:solidFill>
                <a:latin typeface="Comic Sans MS" panose="030F0702030302020204" pitchFamily="66" charset="0"/>
                <a:ea typeface="黑体" panose="02010609060101010101" pitchFamily="49" charset="-122"/>
              </a:rPr>
              <a:t>DNA</a:t>
            </a:r>
            <a:r>
              <a:rPr lang="zh-CN" altLang="en-US" sz="2400" dirty="0">
                <a:solidFill>
                  <a:srgbClr val="FFFF00"/>
                </a:solidFill>
                <a:latin typeface="Comic Sans MS" panose="030F0702030302020204" pitchFamily="66" charset="0"/>
                <a:ea typeface="黑体" panose="02010609060101010101" pitchFamily="49" charset="-122"/>
              </a:rPr>
              <a:t>一起转移宿主染色体基因（标记）到受体细胞</a:t>
            </a:r>
            <a:r>
              <a:rPr lang="zh-CN" altLang="en-US" sz="2400" dirty="0">
                <a:latin typeface="Comic Sans MS" panose="030F0702030302020204" pitchFamily="66" charset="0"/>
                <a:ea typeface="黑体" panose="02010609060101010101" pitchFamily="49" charset="-122"/>
              </a:rPr>
              <a:t>（图</a:t>
            </a:r>
            <a:r>
              <a:rPr lang="en-US" altLang="zh-CN" sz="2400" dirty="0">
                <a:latin typeface="Comic Sans MS" panose="030F0702030302020204" pitchFamily="66" charset="0"/>
                <a:ea typeface="黑体" panose="02010609060101010101" pitchFamily="49" charset="-122"/>
              </a:rPr>
              <a:t>b</a:t>
            </a:r>
            <a:r>
              <a:rPr lang="zh-CN" altLang="en-US" sz="2400" dirty="0">
                <a:latin typeface="Comic Sans MS" panose="030F0702030302020204" pitchFamily="66" charset="0"/>
                <a:ea typeface="黑体" panose="02010609060101010101" pitchFamily="49" charset="-122"/>
              </a:rPr>
              <a:t>）</a:t>
            </a:r>
          </a:p>
        </p:txBody>
      </p:sp>
      <p:pic>
        <p:nvPicPr>
          <p:cNvPr id="43012" name="Picture 4" descr="ga278-3a"/>
          <p:cNvPicPr>
            <a:picLocks noChangeAspect="1"/>
          </p:cNvPicPr>
          <p:nvPr/>
        </p:nvPicPr>
        <p:blipFill>
          <a:blip r:embed="rId2"/>
          <a:stretch>
            <a:fillRect/>
          </a:stretch>
        </p:blipFill>
        <p:spPr>
          <a:xfrm>
            <a:off x="0" y="3124200"/>
            <a:ext cx="5410200" cy="2971800"/>
          </a:xfrm>
          <a:prstGeom prst="rect">
            <a:avLst/>
          </a:prstGeom>
          <a:noFill/>
          <a:ln w="9525">
            <a:noFill/>
          </a:ln>
        </p:spPr>
      </p:pic>
      <p:pic>
        <p:nvPicPr>
          <p:cNvPr id="43013" name="Picture 5" descr="ga278-3b"/>
          <p:cNvPicPr>
            <a:picLocks noChangeAspect="1"/>
          </p:cNvPicPr>
          <p:nvPr/>
        </p:nvPicPr>
        <p:blipFill>
          <a:blip r:embed="rId3"/>
          <a:stretch>
            <a:fillRect/>
          </a:stretch>
        </p:blipFill>
        <p:spPr>
          <a:xfrm>
            <a:off x="5181600" y="2819400"/>
            <a:ext cx="3962400" cy="403860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idx="1"/>
          </p:nvPr>
        </p:nvSpPr>
        <p:spPr>
          <a:xfrm>
            <a:off x="228600" y="533400"/>
            <a:ext cx="8686800" cy="6096000"/>
          </a:xfrm>
        </p:spPr>
        <p:txBody>
          <a:bodyPr vert="horz" wrap="square" lIns="91440" tIns="45720" rIns="91440" bIns="45720" anchor="t" anchorCtr="0"/>
          <a:lstStyle/>
          <a:p>
            <a:pPr algn="just">
              <a:buNone/>
            </a:pPr>
            <a:r>
              <a:rPr lang="en-US" altLang="zh-CN" sz="2400" dirty="0">
                <a:solidFill>
                  <a:srgbClr val="FFFF00"/>
                </a:solidFill>
                <a:latin typeface="Comic Sans MS" panose="030F0702030302020204" pitchFamily="66" charset="0"/>
                <a:ea typeface="黑体" panose="02010609060101010101" pitchFamily="49" charset="-122"/>
              </a:rPr>
              <a:t> </a:t>
            </a:r>
            <a:r>
              <a:rPr lang="zh-CN" altLang="en-US" sz="2800" dirty="0">
                <a:solidFill>
                  <a:srgbClr val="FFFF00"/>
                </a:solidFill>
                <a:latin typeface="黑体" panose="02010609060101010101" pitchFamily="49" charset="-122"/>
                <a:ea typeface="黑体" panose="02010609060101010101" pitchFamily="49" charset="-122"/>
              </a:rPr>
              <a:t>高频重组（</a:t>
            </a:r>
            <a:r>
              <a:rPr lang="en-US" altLang="zh-CN" sz="2800" dirty="0">
                <a:solidFill>
                  <a:srgbClr val="FFFF00"/>
                </a:solidFill>
                <a:latin typeface="黑体" panose="02010609060101010101" pitchFamily="49" charset="-122"/>
                <a:ea typeface="黑体" panose="02010609060101010101" pitchFamily="49" charset="-122"/>
              </a:rPr>
              <a:t>high frequency of recombination,Hfr</a:t>
            </a:r>
            <a:r>
              <a:rPr lang="zh-CN" altLang="en-US" sz="2800" dirty="0">
                <a:solidFill>
                  <a:srgbClr val="FFFF00"/>
                </a:solidFill>
                <a:latin typeface="黑体" panose="02010609060101010101" pitchFamily="49" charset="-122"/>
                <a:ea typeface="黑体" panose="02010609060101010101" pitchFamily="49" charset="-122"/>
              </a:rPr>
              <a:t>）</a:t>
            </a:r>
          </a:p>
          <a:p>
            <a:pPr algn="just">
              <a:buNone/>
            </a:pPr>
            <a:r>
              <a:rPr lang="zh-CN" altLang="en-US" sz="2400" dirty="0" smtClean="0">
                <a:latin typeface="Comic Sans MS" panose="030F0702030302020204" pitchFamily="66" charset="0"/>
                <a:ea typeface="黑体" panose="02010609060101010101" pitchFamily="49" charset="-122"/>
              </a:rPr>
              <a:t>在</a:t>
            </a:r>
            <a:r>
              <a:rPr lang="en-US" altLang="zh-CN" sz="2400" i="1" dirty="0">
                <a:latin typeface="Comic Sans MS" panose="030F0702030302020204" pitchFamily="66" charset="0"/>
                <a:ea typeface="黑体" panose="02010609060101010101" pitchFamily="49" charset="-122"/>
              </a:rPr>
              <a:t>E.coli </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因子整合进细菌染色体的雄性细胞，当</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因子促进与</a:t>
            </a:r>
          </a:p>
          <a:p>
            <a:pPr marL="0" algn="just">
              <a:buNone/>
            </a:pPr>
            <a:r>
              <a:rPr lang="zh-CN" altLang="en-US" sz="2400" dirty="0">
                <a:latin typeface="Comic Sans MS" panose="030F0702030302020204" pitchFamily="66" charset="0"/>
                <a:ea typeface="黑体" panose="02010609060101010101" pitchFamily="49" charset="-122"/>
              </a:rPr>
              <a:t>雌性细胞（</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）接合时，雄性细菌的基因以高频率地转移到雌性</a:t>
            </a:r>
            <a:r>
              <a:rPr lang="zh-CN" altLang="en-US" sz="2400" dirty="0" smtClean="0">
                <a:latin typeface="Comic Sans MS" panose="030F0702030302020204" pitchFamily="66" charset="0"/>
                <a:ea typeface="黑体" panose="02010609060101010101" pitchFamily="49" charset="-122"/>
              </a:rPr>
              <a:t>细胞</a:t>
            </a:r>
            <a:r>
              <a:rPr lang="zh-CN" altLang="en-US" sz="2400" dirty="0">
                <a:latin typeface="Comic Sans MS" panose="030F0702030302020204" pitchFamily="66" charset="0"/>
                <a:ea typeface="黑体" panose="02010609060101010101" pitchFamily="49" charset="-122"/>
              </a:rPr>
              <a:t>中，叫高频重组</a:t>
            </a:r>
            <a:r>
              <a:rPr lang="zh-CN" altLang="en-US" sz="2400" dirty="0" smtClean="0">
                <a:latin typeface="Comic Sans MS" panose="030F0702030302020204" pitchFamily="66" charset="0"/>
                <a:ea typeface="黑体" panose="02010609060101010101" pitchFamily="49" charset="-122"/>
              </a:rPr>
              <a:t>。</a:t>
            </a:r>
            <a:r>
              <a:rPr lang="zh-CN" altLang="en-US" sz="2400" dirty="0" smtClean="0">
                <a:solidFill>
                  <a:srgbClr val="FFFF00"/>
                </a:solidFill>
                <a:latin typeface="Comic Sans MS" panose="030F0702030302020204" pitchFamily="66" charset="0"/>
                <a:ea typeface="黑体" panose="02010609060101010101" pitchFamily="49" charset="-122"/>
              </a:rPr>
              <a:t>带有</a:t>
            </a:r>
            <a:r>
              <a:rPr lang="zh-CN" altLang="en-US" sz="2400" dirty="0">
                <a:solidFill>
                  <a:srgbClr val="FFFF00"/>
                </a:solidFill>
                <a:latin typeface="Comic Sans MS" panose="030F0702030302020204" pitchFamily="66" charset="0"/>
                <a:ea typeface="黑体" panose="02010609060101010101" pitchFamily="49" charset="-122"/>
              </a:rPr>
              <a:t>一个整合的</a:t>
            </a:r>
            <a:r>
              <a:rPr lang="en-US" altLang="zh-CN" sz="2400" dirty="0">
                <a:solidFill>
                  <a:srgbClr val="FFFF00"/>
                </a:solidFill>
                <a:latin typeface="Comic Sans MS" panose="030F0702030302020204" pitchFamily="66" charset="0"/>
                <a:ea typeface="黑体" panose="02010609060101010101" pitchFamily="49" charset="-122"/>
              </a:rPr>
              <a:t>F</a:t>
            </a:r>
            <a:r>
              <a:rPr lang="zh-CN" altLang="en-US" sz="2400" dirty="0">
                <a:solidFill>
                  <a:srgbClr val="FFFF00"/>
                </a:solidFill>
                <a:latin typeface="Comic Sans MS" panose="030F0702030302020204" pitchFamily="66" charset="0"/>
                <a:ea typeface="黑体" panose="02010609060101010101" pitchFamily="49" charset="-122"/>
              </a:rPr>
              <a:t>因子的细胞叫做高频重组细胞</a:t>
            </a:r>
            <a:endParaRPr lang="en-US" altLang="zh-CN" sz="2400" dirty="0">
              <a:solidFill>
                <a:srgbClr val="FFFF00"/>
              </a:solidFill>
              <a:latin typeface="Comic Sans MS" panose="030F0702030302020204" pitchFamily="66" charset="0"/>
              <a:ea typeface="黑体" panose="02010609060101010101" pitchFamily="49" charset="-122"/>
            </a:endParaRPr>
          </a:p>
          <a:p>
            <a:pPr marL="0" algn="just">
              <a:buNone/>
            </a:pPr>
            <a:r>
              <a:rPr lang="zh-CN" altLang="en-US" sz="2400" dirty="0">
                <a:solidFill>
                  <a:srgbClr val="FFFF00"/>
                </a:solidFill>
                <a:latin typeface="Comic Sans MS" panose="030F0702030302020204" pitchFamily="66" charset="0"/>
                <a:ea typeface="黑体" panose="02010609060101010101" pitchFamily="49" charset="-122"/>
              </a:rPr>
              <a:t> </a:t>
            </a:r>
            <a:endParaRPr lang="en-US" altLang="zh-CN" sz="2400" dirty="0" smtClean="0">
              <a:solidFill>
                <a:srgbClr val="FFFF00"/>
              </a:solidFill>
              <a:latin typeface="Comic Sans MS" panose="030F0702030302020204" pitchFamily="66" charset="0"/>
              <a:ea typeface="黑体" panose="02010609060101010101" pitchFamily="49" charset="-122"/>
            </a:endParaRPr>
          </a:p>
          <a:p>
            <a:pPr marL="0" algn="just">
              <a:buNone/>
            </a:pPr>
            <a:r>
              <a:rPr lang="zh-CN" altLang="en-US" sz="2400" dirty="0" smtClean="0">
                <a:latin typeface="Comic Sans MS" panose="030F0702030302020204" pitchFamily="66" charset="0"/>
                <a:ea typeface="黑体" panose="02010609060101010101" pitchFamily="49" charset="-122"/>
              </a:rPr>
              <a:t>要</a:t>
            </a:r>
            <a:r>
              <a:rPr lang="zh-CN" altLang="en-US" sz="2400" dirty="0">
                <a:latin typeface="Comic Sans MS" panose="030F0702030302020204" pitchFamily="66" charset="0"/>
                <a:ea typeface="黑体" panose="02010609060101010101" pitchFamily="49" charset="-122"/>
              </a:rPr>
              <a:t>把</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细菌变为</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即</a:t>
            </a:r>
            <a:r>
              <a:rPr lang="zh-CN" altLang="en-US" sz="2400" baseline="300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细菌→  </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细菌，最有效的方法是用吖黄素（</a:t>
            </a:r>
            <a:r>
              <a:rPr lang="en-US" altLang="zh-CN" sz="2400" dirty="0">
                <a:latin typeface="Comic Sans MS" panose="030F0702030302020204" pitchFamily="66" charset="0"/>
                <a:ea typeface="黑体" panose="02010609060101010101" pitchFamily="49" charset="-122"/>
              </a:rPr>
              <a:t>acriflavine</a:t>
            </a:r>
            <a:r>
              <a:rPr lang="zh-CN" altLang="en-US" sz="2400" dirty="0">
                <a:latin typeface="Comic Sans MS" panose="030F0702030302020204" pitchFamily="66" charset="0"/>
                <a:ea typeface="黑体" panose="02010609060101010101" pitchFamily="49" charset="-122"/>
              </a:rPr>
              <a:t>）处理</a:t>
            </a:r>
            <a:r>
              <a:rPr lang="zh-CN" altLang="en-US" sz="2400" dirty="0">
                <a:solidFill>
                  <a:schemeClr val="tx1"/>
                </a:solidFill>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调节吖黄素的浓度，使该浓度不妨碍细菌的增殖，但可选择性地阻碍</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因子的复制，在含有吖黄素的培养液中培养</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细菌，所有的细菌都成为</a:t>
            </a:r>
            <a:r>
              <a:rPr lang="en-US" altLang="zh-CN" sz="2400" dirty="0">
                <a:latin typeface="Comic Sans MS" panose="030F0702030302020204" pitchFamily="66" charset="0"/>
                <a:ea typeface="黑体" panose="02010609060101010101" pitchFamily="49" charset="-122"/>
              </a:rPr>
              <a:t>F</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a:t>
            </a:r>
          </a:p>
          <a:p>
            <a:pPr algn="just">
              <a:buNone/>
            </a:pPr>
            <a:endParaRPr lang="zh-CN" altLang="en-US" sz="2400" dirty="0">
              <a:solidFill>
                <a:srgbClr val="FFFF00"/>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2133600" y="0"/>
            <a:ext cx="5181600" cy="838200"/>
          </a:xfrm>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8.3.3 </a:t>
            </a:r>
            <a:r>
              <a:rPr lang="zh-CN" altLang="en-US" sz="3200" dirty="0">
                <a:solidFill>
                  <a:srgbClr val="FFFF00"/>
                </a:solidFill>
                <a:latin typeface="黑体" panose="02010609060101010101" pitchFamily="49" charset="-122"/>
                <a:ea typeface="黑体" panose="02010609060101010101" pitchFamily="49" charset="-122"/>
              </a:rPr>
              <a:t>细菌重组的特点</a:t>
            </a:r>
          </a:p>
        </p:txBody>
      </p:sp>
      <p:sp>
        <p:nvSpPr>
          <p:cNvPr id="26627" name="内容占位符 2"/>
          <p:cNvSpPr>
            <a:spLocks noGrp="1"/>
          </p:cNvSpPr>
          <p:nvPr>
            <p:ph idx="1"/>
          </p:nvPr>
        </p:nvSpPr>
        <p:spPr>
          <a:xfrm>
            <a:off x="457200" y="762000"/>
            <a:ext cx="8229600" cy="5867400"/>
          </a:xfrm>
        </p:spPr>
        <p:txBody>
          <a:bodyPr vert="horz" wrap="square" lIns="91440" tIns="45720" rIns="91440" bIns="45720" anchor="t" anchorCtr="0"/>
          <a:lstStyle/>
          <a:p>
            <a:pPr marL="0" indent="0">
              <a:lnSpc>
                <a:spcPts val="3400"/>
              </a:lnSpc>
              <a:spcBef>
                <a:spcPct val="0"/>
              </a:spcBef>
              <a:buNone/>
            </a:pPr>
            <a:r>
              <a:rPr lang="zh-CN" altLang="en-US" sz="2400" dirty="0" smtClean="0">
                <a:latin typeface="Times New Roman" panose="02020603050405020304" pitchFamily="18" charset="0"/>
                <a:ea typeface="黑体" panose="02010609060101010101" pitchFamily="49" charset="-122"/>
              </a:rPr>
              <a:t>由于</a:t>
            </a:r>
            <a:r>
              <a:rPr lang="zh-CN" altLang="en-US" sz="2400" dirty="0">
                <a:latin typeface="Times New Roman" panose="02020603050405020304" pitchFamily="18" charset="0"/>
                <a:ea typeface="黑体" panose="02010609060101010101" pitchFamily="49" charset="-122"/>
              </a:rPr>
              <a:t>在接合期间，</a:t>
            </a:r>
            <a:r>
              <a:rPr lang="en-US" altLang="zh-CN" sz="2400" dirty="0">
                <a:latin typeface="Times New Roman" panose="02020603050405020304" pitchFamily="18" charset="0"/>
                <a:ea typeface="黑体" panose="02010609060101010101" pitchFamily="49" charset="-122"/>
              </a:rPr>
              <a:t>Hfr</a:t>
            </a:r>
            <a:r>
              <a:rPr lang="zh-CN" altLang="en-US" sz="2400" dirty="0">
                <a:latin typeface="Times New Roman" panose="02020603050405020304" pitchFamily="18" charset="0"/>
                <a:ea typeface="黑体" panose="02010609060101010101" pitchFamily="49" charset="-122"/>
              </a:rPr>
              <a:t>细胞和</a:t>
            </a:r>
            <a:r>
              <a:rPr lang="en-US" altLang="zh-CN" sz="2400" dirty="0">
                <a:latin typeface="Times New Roman" panose="02020603050405020304" pitchFamily="18" charset="0"/>
                <a:ea typeface="黑体" panose="02010609060101010101" pitchFamily="49" charset="-122"/>
              </a:rPr>
              <a:t>F</a:t>
            </a:r>
            <a:r>
              <a:rPr lang="en-US" altLang="zh-CN"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细胞之间的接合管常会自发断裂，进入的</a:t>
            </a:r>
            <a:r>
              <a:rPr lang="en-US" altLang="zh-CN" sz="2400" dirty="0">
                <a:latin typeface="Times New Roman" panose="02020603050405020304" pitchFamily="18" charset="0"/>
                <a:ea typeface="黑体" panose="02010609060101010101" pitchFamily="49" charset="-122"/>
              </a:rPr>
              <a:t>Hfr</a:t>
            </a:r>
            <a:r>
              <a:rPr lang="zh-CN" altLang="en-US" sz="2400" dirty="0">
                <a:latin typeface="Times New Roman" panose="02020603050405020304" pitchFamily="18" charset="0"/>
                <a:ea typeface="黑体" panose="02010609060101010101" pitchFamily="49" charset="-122"/>
              </a:rPr>
              <a:t>染色体也随之断裂，通常很少有整条</a:t>
            </a:r>
            <a:r>
              <a:rPr lang="en-US" altLang="zh-CN" sz="2400" dirty="0">
                <a:latin typeface="Times New Roman" panose="02020603050405020304" pitchFamily="18" charset="0"/>
                <a:ea typeface="黑体" panose="02010609060101010101" pitchFamily="49" charset="-122"/>
              </a:rPr>
              <a:t>Hfr</a:t>
            </a:r>
            <a:r>
              <a:rPr lang="zh-CN" altLang="en-US" sz="2400" dirty="0">
                <a:latin typeface="Times New Roman" panose="02020603050405020304" pitchFamily="18" charset="0"/>
                <a:ea typeface="黑体" panose="02010609060101010101" pitchFamily="49" charset="-122"/>
              </a:rPr>
              <a:t>染色体转入</a:t>
            </a:r>
            <a:r>
              <a:rPr lang="en-US" altLang="zh-CN" sz="2400" dirty="0">
                <a:latin typeface="Times New Roman" panose="02020603050405020304" pitchFamily="18" charset="0"/>
                <a:ea typeface="黑体" panose="02010609060101010101" pitchFamily="49" charset="-122"/>
              </a:rPr>
              <a:t>F</a:t>
            </a:r>
            <a:r>
              <a:rPr lang="en-US" altLang="zh-CN"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细胞的。受体细胞往往只得到供体细胞基因的一部分，得到全部基因组是很偶然而极个别的。</a:t>
            </a:r>
          </a:p>
          <a:p>
            <a:pPr marL="0" indent="0">
              <a:lnSpc>
                <a:spcPts val="3400"/>
              </a:lnSpc>
              <a:spcBef>
                <a:spcPct val="0"/>
              </a:spcBef>
              <a:buNone/>
            </a:pPr>
            <a:r>
              <a:rPr lang="zh-CN" altLang="en-US" sz="2400" dirty="0">
                <a:latin typeface="Times New Roman" panose="02020603050405020304" pitchFamily="18" charset="0"/>
                <a:ea typeface="黑体" panose="02010609060101010101" pitchFamily="49" charset="-122"/>
              </a:rPr>
              <a:t> 这种</a:t>
            </a:r>
            <a:r>
              <a:rPr lang="zh-CN" altLang="en-US" sz="2400" dirty="0">
                <a:solidFill>
                  <a:srgbClr val="FFFF00"/>
                </a:solidFill>
                <a:latin typeface="Times New Roman" panose="02020603050405020304" pitchFamily="18" charset="0"/>
                <a:ea typeface="黑体" panose="02010609060101010101" pitchFamily="49" charset="-122"/>
              </a:rPr>
              <a:t>含有一个亲本全部基因组和另一个亲本一部分基因组的合子叫做部分合子</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merozygote</a:t>
            </a:r>
            <a:r>
              <a:rPr lang="zh-CN" altLang="en-US" sz="2400" dirty="0">
                <a:latin typeface="Times New Roman" panose="02020603050405020304" pitchFamily="18" charset="0"/>
                <a:ea typeface="黑体" panose="02010609060101010101" pitchFamily="49" charset="-122"/>
              </a:rPr>
              <a:t>）或</a:t>
            </a:r>
            <a:r>
              <a:rPr lang="zh-CN" altLang="en-US" sz="2400" dirty="0">
                <a:solidFill>
                  <a:srgbClr val="FFFF00"/>
                </a:solidFill>
                <a:latin typeface="Times New Roman" panose="02020603050405020304" pitchFamily="18" charset="0"/>
                <a:ea typeface="黑体" panose="02010609060101010101" pitchFamily="49" charset="-122"/>
              </a:rPr>
              <a:t>部分二倍体</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partial </a:t>
            </a:r>
          </a:p>
          <a:p>
            <a:pPr marL="0" indent="0">
              <a:lnSpc>
                <a:spcPts val="3400"/>
              </a:lnSpc>
              <a:spcBef>
                <a:spcPct val="0"/>
              </a:spcBef>
              <a:buNone/>
            </a:pPr>
            <a:r>
              <a:rPr lang="en-US" altLang="zh-CN" sz="2400" dirty="0">
                <a:latin typeface="Times New Roman" panose="02020603050405020304" pitchFamily="18" charset="0"/>
                <a:ea typeface="黑体" panose="02010609060101010101" pitchFamily="49" charset="-122"/>
              </a:rPr>
              <a:t>diploid)</a:t>
            </a:r>
            <a:r>
              <a:rPr lang="zh-CN" altLang="en-US" sz="2400" dirty="0">
                <a:latin typeface="Times New Roman" panose="02020603050405020304" pitchFamily="18" charset="0"/>
                <a:ea typeface="黑体" panose="02010609060101010101" pitchFamily="49" charset="-122"/>
              </a:rPr>
              <a:t>。</a:t>
            </a:r>
          </a:p>
          <a:p>
            <a:pPr marL="0" indent="0">
              <a:lnSpc>
                <a:spcPts val="3000"/>
              </a:lnSpc>
              <a:spcBef>
                <a:spcPct val="0"/>
              </a:spcBef>
              <a:buNone/>
            </a:pPr>
            <a:r>
              <a:rPr lang="zh-CN" altLang="en-US" sz="2000" dirty="0">
                <a:latin typeface="Times New Roman" panose="02020603050405020304" pitchFamily="18" charset="0"/>
                <a:ea typeface="黑体" panose="02010609060101010101" pitchFamily="49" charset="-122"/>
              </a:rPr>
              <a:t>                                                                  </a:t>
            </a:r>
          </a:p>
        </p:txBody>
      </p:sp>
      <p:pic>
        <p:nvPicPr>
          <p:cNvPr id="26628" name="图片 5"/>
          <p:cNvPicPr>
            <a:picLocks noChangeAspect="1"/>
          </p:cNvPicPr>
          <p:nvPr/>
        </p:nvPicPr>
        <p:blipFill>
          <a:blip r:embed="rId2"/>
          <a:stretch>
            <a:fillRect/>
          </a:stretch>
        </p:blipFill>
        <p:spPr>
          <a:xfrm>
            <a:off x="2057400" y="4038600"/>
            <a:ext cx="5562600" cy="2540000"/>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a:xfrm>
            <a:off x="381000" y="76200"/>
            <a:ext cx="8229600" cy="838200"/>
          </a:xfrm>
        </p:spPr>
        <p:txBody>
          <a:bodyPr vert="horz" wrap="square" lIns="91440" tIns="45720" rIns="91440" bIns="45720" anchor="ctr" anchorCtr="0"/>
          <a:lstStyle/>
          <a:p>
            <a:r>
              <a:rPr lang="zh-CN" altLang="en-US" sz="3600" dirty="0" smtClean="0">
                <a:solidFill>
                  <a:srgbClr val="FFFF00"/>
                </a:solidFill>
                <a:latin typeface="黑体" panose="02010609060101010101" pitchFamily="49" charset="-122"/>
                <a:ea typeface="黑体" panose="02010609060101010101" pitchFamily="49" charset="-122"/>
              </a:rPr>
              <a:t>细菌</a:t>
            </a:r>
            <a:r>
              <a:rPr lang="zh-CN" altLang="en-US" sz="3600" dirty="0">
                <a:solidFill>
                  <a:srgbClr val="FFFF00"/>
                </a:solidFill>
                <a:latin typeface="黑体" panose="02010609060101010101" pitchFamily="49" charset="-122"/>
                <a:ea typeface="黑体" panose="02010609060101010101" pitchFamily="49" charset="-122"/>
              </a:rPr>
              <a:t>重组的</a:t>
            </a:r>
            <a:r>
              <a:rPr lang="zh-CN" altLang="en-US" sz="3600" dirty="0" smtClean="0">
                <a:solidFill>
                  <a:srgbClr val="FFFF00"/>
                </a:solidFill>
                <a:latin typeface="黑体" panose="02010609060101010101" pitchFamily="49" charset="-122"/>
                <a:ea typeface="黑体" panose="02010609060101010101" pitchFamily="49" charset="-122"/>
              </a:rPr>
              <a:t>特点</a:t>
            </a:r>
            <a:endParaRPr lang="zh-CN" altLang="en-US" dirty="0"/>
          </a:p>
        </p:txBody>
      </p:sp>
      <p:pic>
        <p:nvPicPr>
          <p:cNvPr id="2" name="图片 1"/>
          <p:cNvPicPr>
            <a:picLocks noChangeAspect="1"/>
          </p:cNvPicPr>
          <p:nvPr/>
        </p:nvPicPr>
        <p:blipFill>
          <a:blip r:embed="rId2"/>
          <a:stretch>
            <a:fillRect/>
          </a:stretch>
        </p:blipFill>
        <p:spPr>
          <a:xfrm>
            <a:off x="1295400" y="990600"/>
            <a:ext cx="6553199" cy="5745217"/>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idx="1"/>
          </p:nvPr>
        </p:nvSpPr>
        <p:spPr>
          <a:xfrm>
            <a:off x="228600" y="838200"/>
            <a:ext cx="8886190" cy="5257800"/>
          </a:xfrm>
        </p:spPr>
        <p:txBody>
          <a:bodyPr vert="horz" wrap="square" lIns="91440" tIns="45720" rIns="91440" bIns="45720" anchor="t" anchorCtr="0"/>
          <a:lstStyle/>
          <a:p>
            <a:pPr marL="0" algn="just">
              <a:lnSpc>
                <a:spcPct val="110000"/>
              </a:lnSpc>
              <a:buNone/>
            </a:pPr>
            <a:r>
              <a:rPr lang="zh-CN" altLang="en-US" sz="2800" dirty="0" smtClean="0">
                <a:solidFill>
                  <a:srgbClr val="FFFF00"/>
                </a:solidFill>
                <a:latin typeface="黑体" panose="02010609060101010101" pitchFamily="49" charset="-122"/>
                <a:ea typeface="黑体" panose="02010609060101010101" pitchFamily="49" charset="-122"/>
              </a:rPr>
              <a:t>在</a:t>
            </a:r>
            <a:r>
              <a:rPr lang="zh-CN" altLang="en-US" sz="2800" dirty="0">
                <a:solidFill>
                  <a:srgbClr val="FFFF00"/>
                </a:solidFill>
                <a:latin typeface="黑体" panose="02010609060101010101" pitchFamily="49" charset="-122"/>
                <a:ea typeface="黑体" panose="02010609060101010101" pitchFamily="49" charset="-122"/>
              </a:rPr>
              <a:t>部分二倍体间发生单交换是不能成活的</a:t>
            </a:r>
            <a:r>
              <a:rPr lang="zh-CN" altLang="en-US" sz="2800" dirty="0" smtClean="0">
                <a:latin typeface="黑体" panose="02010609060101010101" pitchFamily="49" charset="-122"/>
                <a:ea typeface="黑体" panose="02010609060101010101" pitchFamily="49" charset="-122"/>
              </a:rPr>
              <a:t>，因为</a:t>
            </a:r>
            <a:r>
              <a:rPr lang="zh-CN" altLang="en-US" sz="2800" dirty="0">
                <a:latin typeface="黑体" panose="02010609060101010101" pitchFamily="49" charset="-122"/>
                <a:ea typeface="黑体" panose="02010609060101010101" pitchFamily="49" charset="-122"/>
              </a:rPr>
              <a:t>环断裂后，产生线性染色体</a:t>
            </a:r>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复制无法进行）</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marL="0" algn="just">
              <a:lnSpc>
                <a:spcPct val="110000"/>
              </a:lnSpc>
              <a:buNone/>
            </a:pPr>
            <a:r>
              <a:rPr lang="en-US" altLang="zh-CN" sz="2800" dirty="0" smtClean="0">
                <a:latin typeface="黑体" panose="02010609060101010101" pitchFamily="49" charset="-122"/>
                <a:ea typeface="黑体" panose="02010609060101010101" pitchFamily="49" charset="-122"/>
              </a:rPr>
              <a:t>F</a:t>
            </a:r>
            <a:r>
              <a:rPr lang="zh-CN" altLang="en-US" sz="2800" baseline="300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染色体与部分</a:t>
            </a:r>
            <a:r>
              <a:rPr lang="en-US" altLang="zh-CN" sz="2800" dirty="0" err="1">
                <a:latin typeface="黑体" panose="02010609060101010101" pitchFamily="49" charset="-122"/>
                <a:ea typeface="黑体" panose="02010609060101010101" pitchFamily="49" charset="-122"/>
              </a:rPr>
              <a:t>Hfr</a:t>
            </a:r>
            <a:r>
              <a:rPr lang="zh-CN" altLang="en-US" sz="2800" dirty="0">
                <a:latin typeface="黑体" panose="02010609060101010101" pitchFamily="49" charset="-122"/>
                <a:ea typeface="黑体" panose="02010609060101010101" pitchFamily="49" charset="-122"/>
              </a:rPr>
              <a:t>染色体间发生偶数的交换，才能产生有活性的重组子和线形片段</a:t>
            </a:r>
            <a:r>
              <a:rPr lang="zh-CN" altLang="en-US" sz="2800" dirty="0">
                <a:solidFill>
                  <a:srgbClr val="FFFFFF"/>
                </a:solidFill>
                <a:latin typeface="黑体" panose="02010609060101010101" pitchFamily="49" charset="-122"/>
                <a:ea typeface="黑体" panose="02010609060101010101" pitchFamily="49" charset="-122"/>
              </a:rPr>
              <a:t>。线形片段是部分基因组，大都在以后的细胞分裂中丢失</a:t>
            </a:r>
            <a:r>
              <a:rPr lang="zh-CN" altLang="en-US" sz="2800" dirty="0" smtClean="0">
                <a:solidFill>
                  <a:srgbClr val="FFFFFF"/>
                </a:solidFill>
                <a:latin typeface="黑体" panose="02010609060101010101" pitchFamily="49" charset="-122"/>
                <a:ea typeface="黑体" panose="02010609060101010101" pitchFamily="49" charset="-122"/>
              </a:rPr>
              <a:t>。</a:t>
            </a:r>
            <a:endParaRPr lang="en-US" altLang="zh-CN" sz="2800" dirty="0" smtClean="0">
              <a:solidFill>
                <a:srgbClr val="FFFFFF"/>
              </a:solidFill>
              <a:latin typeface="黑体" panose="02010609060101010101" pitchFamily="49" charset="-122"/>
              <a:ea typeface="黑体" panose="02010609060101010101" pitchFamily="49" charset="-122"/>
            </a:endParaRPr>
          </a:p>
          <a:p>
            <a:pPr marL="0" algn="just">
              <a:lnSpc>
                <a:spcPct val="110000"/>
              </a:lnSpc>
              <a:buNone/>
            </a:pPr>
            <a:r>
              <a:rPr lang="zh-CN" altLang="en-US" sz="2800" dirty="0" smtClean="0">
                <a:solidFill>
                  <a:srgbClr val="FFFFFF"/>
                </a:solidFill>
                <a:latin typeface="黑体" panose="02010609060101010101" pitchFamily="49" charset="-122"/>
                <a:ea typeface="黑体" panose="02010609060101010101" pitchFamily="49" charset="-122"/>
              </a:rPr>
              <a:t>所以</a:t>
            </a:r>
            <a:r>
              <a:rPr lang="zh-CN" altLang="en-US" sz="2800" dirty="0">
                <a:solidFill>
                  <a:srgbClr val="FFFFFF"/>
                </a:solidFill>
                <a:latin typeface="黑体" panose="02010609060101010101" pitchFamily="49" charset="-122"/>
                <a:ea typeface="黑体" panose="02010609060101010101" pitchFamily="49" charset="-122"/>
              </a:rPr>
              <a:t>在细菌的重组中，有两个特点：</a:t>
            </a:r>
          </a:p>
          <a:p>
            <a:pPr marL="0" indent="0" algn="just">
              <a:lnSpc>
                <a:spcPct val="110000"/>
              </a:lnSpc>
              <a:buClr>
                <a:srgbClr val="00FFCC"/>
              </a:buClr>
              <a:buSzPct val="11000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）只有偶数交换才能产生平衡的重组子</a:t>
            </a:r>
          </a:p>
          <a:p>
            <a:pPr marL="0" indent="0" algn="just">
              <a:lnSpc>
                <a:spcPct val="110000"/>
              </a:lnSpc>
              <a:buClr>
                <a:srgbClr val="00FFCC"/>
              </a:buClr>
              <a:buSzPct val="110000"/>
              <a:buNone/>
            </a:pP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）相反的重组子（</a:t>
            </a:r>
            <a:r>
              <a:rPr lang="en-US" altLang="zh-CN" sz="2800" dirty="0">
                <a:latin typeface="黑体" panose="02010609060101010101" pitchFamily="49" charset="-122"/>
                <a:ea typeface="黑体" panose="02010609060101010101" pitchFamily="49" charset="-122"/>
              </a:rPr>
              <a:t>reciprocal recombinant</a:t>
            </a:r>
            <a:r>
              <a:rPr lang="zh-CN" altLang="en-US" sz="2800" dirty="0" smtClean="0">
                <a:latin typeface="黑体" panose="02010609060101010101" pitchFamily="49" charset="-122"/>
                <a:ea typeface="黑体" panose="02010609060101010101" pitchFamily="49" charset="-122"/>
              </a:rPr>
              <a:t>）不出   </a:t>
            </a:r>
            <a:endParaRPr lang="en-US" altLang="zh-CN" sz="2800" dirty="0" smtClean="0">
              <a:latin typeface="黑体" panose="02010609060101010101" pitchFamily="49" charset="-122"/>
              <a:ea typeface="黑体" panose="02010609060101010101" pitchFamily="49" charset="-122"/>
            </a:endParaRPr>
          </a:p>
          <a:p>
            <a:pPr marL="0" indent="0" algn="just">
              <a:lnSpc>
                <a:spcPct val="110000"/>
              </a:lnSpc>
              <a:buClr>
                <a:srgbClr val="00FFCC"/>
              </a:buClr>
              <a:buSzPct val="110000"/>
              <a:buNone/>
            </a:pPr>
            <a:r>
              <a:rPr lang="en-US" altLang="zh-CN" sz="2800" dirty="0">
                <a:latin typeface="黑体" panose="02010609060101010101" pitchFamily="49" charset="-122"/>
                <a:ea typeface="黑体" panose="02010609060101010101" pitchFamily="49" charset="-122"/>
              </a:rPr>
              <a:t> </a:t>
            </a:r>
            <a:r>
              <a:rPr lang="en-US" altLang="zh-CN" sz="2800" dirty="0" smtClean="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现</a:t>
            </a:r>
            <a:r>
              <a:rPr lang="zh-CN" altLang="en-US" sz="2800" dirty="0">
                <a:latin typeface="黑体" panose="02010609060101010101" pitchFamily="49" charset="-122"/>
                <a:ea typeface="黑体" panose="02010609060101010101" pitchFamily="49" charset="-122"/>
              </a:rPr>
              <a:t>，所以在选择培养基上只出现一种重组子。</a:t>
            </a:r>
            <a:endParaRPr lang="en-US" altLang="zh-CN" sz="2400" dirty="0" smtClean="0">
              <a:latin typeface="Comic Sans MS" panose="030F0702030302020204" pitchFamily="66" charset="0"/>
              <a:ea typeface="黑体" panose="02010609060101010101" pitchFamily="49" charset="-122"/>
            </a:endParaRPr>
          </a:p>
          <a:p>
            <a:pPr algn="just">
              <a:lnSpc>
                <a:spcPct val="110000"/>
              </a:lnSpc>
              <a:buNone/>
            </a:pPr>
            <a:r>
              <a:rPr lang="zh-CN" altLang="en-US" sz="2400" dirty="0" smtClean="0">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idx="1"/>
          </p:nvPr>
        </p:nvSpPr>
        <p:spPr>
          <a:xfrm>
            <a:off x="304800" y="3334082"/>
            <a:ext cx="8458200" cy="3581400"/>
          </a:xfrm>
        </p:spPr>
        <p:txBody>
          <a:bodyPr vert="horz" wrap="square" lIns="91440" tIns="45720" rIns="91440" bIns="45720" anchor="t" anchorCtr="0"/>
          <a:lstStyle/>
          <a:p>
            <a:pPr algn="just">
              <a:buNone/>
            </a:pPr>
            <a:r>
              <a:rPr lang="en-US" altLang="zh-CN" sz="2800" b="1" dirty="0">
                <a:latin typeface="宋体" panose="02010600030101010101" pitchFamily="2" charset="-122"/>
              </a:rPr>
              <a:t>      Hfr thr</a:t>
            </a:r>
            <a:r>
              <a:rPr lang="en-US" altLang="zh-CN" sz="2800" b="1" baseline="30000" dirty="0">
                <a:latin typeface="宋体" panose="02010600030101010101" pitchFamily="2" charset="-122"/>
              </a:rPr>
              <a:t>+</a:t>
            </a:r>
            <a:r>
              <a:rPr lang="en-US" altLang="zh-CN" sz="2800" b="1" dirty="0">
                <a:latin typeface="宋体" panose="02010600030101010101" pitchFamily="2" charset="-122"/>
              </a:rPr>
              <a:t> Leu</a:t>
            </a:r>
            <a:r>
              <a:rPr lang="en-US" altLang="zh-CN" sz="2800" b="1" baseline="30000" dirty="0">
                <a:latin typeface="宋体" panose="02010600030101010101" pitchFamily="2" charset="-122"/>
              </a:rPr>
              <a:t>+ </a:t>
            </a:r>
            <a:r>
              <a:rPr lang="en-US" altLang="zh-CN" sz="2800" b="1" dirty="0">
                <a:latin typeface="宋体" panose="02010600030101010101" pitchFamily="2" charset="-122"/>
              </a:rPr>
              <a:t>azi</a:t>
            </a:r>
            <a:r>
              <a:rPr lang="en-US" altLang="zh-CN" sz="2800" b="1" baseline="30000" dirty="0">
                <a:latin typeface="宋体" panose="02010600030101010101" pitchFamily="2" charset="-122"/>
              </a:rPr>
              <a:t>r</a:t>
            </a:r>
            <a:r>
              <a:rPr lang="en-US" altLang="zh-CN" sz="2800" b="1" dirty="0">
                <a:latin typeface="宋体" panose="02010600030101010101" pitchFamily="2" charset="-122"/>
              </a:rPr>
              <a:t> ton</a:t>
            </a:r>
            <a:r>
              <a:rPr lang="en-US" altLang="zh-CN" sz="2800" b="1" baseline="30000" dirty="0">
                <a:latin typeface="宋体" panose="02010600030101010101" pitchFamily="2" charset="-122"/>
              </a:rPr>
              <a:t>r</a:t>
            </a:r>
            <a:r>
              <a:rPr lang="en-US" altLang="zh-CN" sz="2800" b="1" dirty="0">
                <a:latin typeface="宋体" panose="02010600030101010101" pitchFamily="2" charset="-122"/>
              </a:rPr>
              <a:t> Lac</a:t>
            </a:r>
            <a:r>
              <a:rPr lang="en-US" altLang="zh-CN" sz="2800" b="1" baseline="30000" dirty="0">
                <a:latin typeface="宋体" panose="02010600030101010101" pitchFamily="2" charset="-122"/>
              </a:rPr>
              <a:t>+</a:t>
            </a:r>
            <a:r>
              <a:rPr lang="en-US" altLang="zh-CN" sz="2800" b="1" dirty="0">
                <a:latin typeface="宋体" panose="02010600030101010101" pitchFamily="2" charset="-122"/>
              </a:rPr>
              <a:t> gal</a:t>
            </a:r>
            <a:r>
              <a:rPr lang="en-US" altLang="zh-CN" sz="2800" b="1" baseline="30000" dirty="0">
                <a:latin typeface="宋体" panose="02010600030101010101" pitchFamily="2" charset="-122"/>
              </a:rPr>
              <a:t>+</a:t>
            </a:r>
            <a:r>
              <a:rPr lang="en-US" altLang="zh-CN" sz="2800" b="1" dirty="0">
                <a:latin typeface="宋体" panose="02010600030101010101" pitchFamily="2" charset="-122"/>
              </a:rPr>
              <a:t> str</a:t>
            </a:r>
            <a:r>
              <a:rPr lang="en-US" altLang="zh-CN" sz="2800" b="1" baseline="30000" dirty="0">
                <a:latin typeface="宋体" panose="02010600030101010101" pitchFamily="2" charset="-122"/>
              </a:rPr>
              <a:t>s</a:t>
            </a:r>
            <a:endParaRPr lang="en-US" altLang="zh-CN" sz="2800" b="1" dirty="0"/>
          </a:p>
          <a:p>
            <a:pPr algn="just">
              <a:buNone/>
            </a:pPr>
            <a:r>
              <a:rPr lang="en-US" altLang="zh-CN" sz="2800" b="1" dirty="0">
                <a:latin typeface="宋体" panose="02010600030101010101" pitchFamily="2" charset="-122"/>
              </a:rPr>
              <a:t>                     ×</a:t>
            </a:r>
            <a:endParaRPr lang="en-US" altLang="zh-CN" sz="2800" b="1" dirty="0"/>
          </a:p>
          <a:p>
            <a:pPr algn="just">
              <a:buNone/>
            </a:pPr>
            <a:r>
              <a:rPr lang="en-US" altLang="zh-CN" sz="2800" b="1" dirty="0">
                <a:latin typeface="宋体" panose="02010600030101010101" pitchFamily="2" charset="-122"/>
              </a:rPr>
              <a:t>       F</a:t>
            </a:r>
            <a:r>
              <a:rPr lang="en-US" altLang="zh-CN" sz="2800" b="1" baseline="30000" dirty="0">
                <a:latin typeface="宋体" panose="02010600030101010101" pitchFamily="2" charset="-122"/>
              </a:rPr>
              <a:t>-</a:t>
            </a:r>
            <a:r>
              <a:rPr lang="en-US" altLang="zh-CN" sz="2800" b="1" dirty="0">
                <a:latin typeface="宋体" panose="02010600030101010101" pitchFamily="2" charset="-122"/>
              </a:rPr>
              <a:t>  thr</a:t>
            </a:r>
            <a:r>
              <a:rPr lang="en-US" altLang="zh-CN" sz="2800" b="1" baseline="30000" dirty="0">
                <a:latin typeface="宋体" panose="02010600030101010101" pitchFamily="2" charset="-122"/>
              </a:rPr>
              <a:t>- </a:t>
            </a:r>
            <a:r>
              <a:rPr lang="en-US" altLang="zh-CN" sz="2800" b="1" dirty="0">
                <a:latin typeface="宋体" panose="02010600030101010101" pitchFamily="2" charset="-122"/>
              </a:rPr>
              <a:t>Leu</a:t>
            </a:r>
            <a:r>
              <a:rPr lang="en-US" altLang="zh-CN" sz="2800" b="1" baseline="30000" dirty="0">
                <a:latin typeface="宋体" panose="02010600030101010101" pitchFamily="2" charset="-122"/>
              </a:rPr>
              <a:t>-</a:t>
            </a:r>
            <a:r>
              <a:rPr lang="en-US" altLang="zh-CN" sz="2800" b="1" dirty="0">
                <a:latin typeface="宋体" panose="02010600030101010101" pitchFamily="2" charset="-122"/>
              </a:rPr>
              <a:t> azi</a:t>
            </a:r>
            <a:r>
              <a:rPr lang="en-US" altLang="zh-CN" sz="2800" b="1" baseline="30000" dirty="0">
                <a:latin typeface="宋体" panose="02010600030101010101" pitchFamily="2" charset="-122"/>
              </a:rPr>
              <a:t>s</a:t>
            </a:r>
            <a:r>
              <a:rPr lang="en-US" altLang="zh-CN" sz="2800" b="1" dirty="0">
                <a:latin typeface="宋体" panose="02010600030101010101" pitchFamily="2" charset="-122"/>
              </a:rPr>
              <a:t> ton</a:t>
            </a:r>
            <a:r>
              <a:rPr lang="en-US" altLang="zh-CN" sz="2800" b="1" baseline="30000" dirty="0">
                <a:latin typeface="宋体" panose="02010600030101010101" pitchFamily="2" charset="-122"/>
              </a:rPr>
              <a:t>s</a:t>
            </a:r>
            <a:r>
              <a:rPr lang="en-US" altLang="zh-CN" sz="2800" b="1" dirty="0">
                <a:latin typeface="宋体" panose="02010600030101010101" pitchFamily="2" charset="-122"/>
              </a:rPr>
              <a:t> Lac</a:t>
            </a:r>
            <a:r>
              <a:rPr lang="en-US" altLang="zh-CN" sz="2800" b="1" baseline="30000" dirty="0">
                <a:latin typeface="宋体" panose="02010600030101010101" pitchFamily="2" charset="-122"/>
              </a:rPr>
              <a:t>-</a:t>
            </a:r>
            <a:r>
              <a:rPr lang="en-US" altLang="zh-CN" sz="2800" b="1" dirty="0">
                <a:latin typeface="宋体" panose="02010600030101010101" pitchFamily="2" charset="-122"/>
              </a:rPr>
              <a:t> gal</a:t>
            </a:r>
            <a:r>
              <a:rPr lang="en-US" altLang="zh-CN" sz="2800" b="1" baseline="30000" dirty="0">
                <a:latin typeface="宋体" panose="02010600030101010101" pitchFamily="2" charset="-122"/>
              </a:rPr>
              <a:t>-</a:t>
            </a:r>
            <a:r>
              <a:rPr lang="en-US" altLang="zh-CN" sz="2800" b="1" dirty="0">
                <a:latin typeface="宋体" panose="02010600030101010101" pitchFamily="2" charset="-122"/>
              </a:rPr>
              <a:t> str</a:t>
            </a:r>
            <a:r>
              <a:rPr lang="en-US" altLang="zh-CN" sz="2800" b="1" baseline="30000" dirty="0">
                <a:latin typeface="宋体" panose="02010600030101010101" pitchFamily="2" charset="-122"/>
              </a:rPr>
              <a:t>r</a:t>
            </a:r>
            <a:endParaRPr lang="en-US" altLang="zh-CN" sz="2800" b="1" dirty="0"/>
          </a:p>
          <a:p>
            <a:pPr algn="just">
              <a:buNone/>
            </a:pPr>
            <a:r>
              <a:rPr lang="en-US" altLang="zh-CN" b="1" dirty="0">
                <a:latin typeface="宋体" panose="02010600030101010101" pitchFamily="2" charset="-122"/>
              </a:rPr>
              <a:t>        </a:t>
            </a:r>
            <a:r>
              <a:rPr lang="en-US" altLang="zh-CN" sz="2800" b="1" dirty="0">
                <a:latin typeface="宋体" panose="02010600030101010101" pitchFamily="2" charset="-122"/>
              </a:rPr>
              <a:t>azi:</a:t>
            </a:r>
            <a:r>
              <a:rPr lang="zh-CN" altLang="en-US" sz="2000" b="1" dirty="0">
                <a:latin typeface="宋体" panose="02010600030101010101" pitchFamily="2" charset="-122"/>
              </a:rPr>
              <a:t>叠氮化钠</a:t>
            </a:r>
            <a:r>
              <a:rPr lang="zh-CN" altLang="en-US" sz="2800" b="1" dirty="0">
                <a:latin typeface="宋体" panose="02010600030101010101" pitchFamily="2" charset="-122"/>
              </a:rPr>
              <a:t>  </a:t>
            </a:r>
            <a:r>
              <a:rPr lang="en-US" altLang="zh-CN" sz="2800" b="1" dirty="0">
                <a:latin typeface="宋体" panose="02010600030101010101" pitchFamily="2" charset="-122"/>
              </a:rPr>
              <a:t>ton:</a:t>
            </a:r>
            <a:r>
              <a:rPr lang="zh-CN" altLang="en-US" sz="2000" b="1" dirty="0">
                <a:latin typeface="宋体" panose="02010600030101010101" pitchFamily="2" charset="-122"/>
              </a:rPr>
              <a:t>噬菌体</a:t>
            </a:r>
            <a:r>
              <a:rPr lang="en-US" altLang="zh-CN" sz="2000" b="1" dirty="0">
                <a:latin typeface="宋体" panose="02010600030101010101" pitchFamily="2" charset="-122"/>
              </a:rPr>
              <a:t>T1</a:t>
            </a:r>
            <a:r>
              <a:rPr lang="en-US" altLang="zh-CN" sz="2800" b="1" dirty="0">
                <a:latin typeface="宋体" panose="02010600030101010101" pitchFamily="2" charset="-122"/>
              </a:rPr>
              <a:t>  str:</a:t>
            </a:r>
            <a:r>
              <a:rPr lang="zh-CN" altLang="en-US" sz="2000" b="1" dirty="0">
                <a:latin typeface="宋体" panose="02010600030101010101" pitchFamily="2" charset="-122"/>
              </a:rPr>
              <a:t>链霉素</a:t>
            </a:r>
            <a:r>
              <a:rPr lang="zh-CN" altLang="en-US" sz="2800" b="1" dirty="0">
                <a:latin typeface="宋体" panose="02010600030101010101" pitchFamily="2" charset="-122"/>
              </a:rPr>
              <a:t> </a:t>
            </a:r>
          </a:p>
          <a:p>
            <a:pPr algn="just">
              <a:buNone/>
            </a:pPr>
            <a:r>
              <a:rPr lang="zh-CN" altLang="en-US" sz="2800" b="1" dirty="0">
                <a:latin typeface="宋体" panose="02010600030101010101" pitchFamily="2" charset="-122"/>
              </a:rPr>
              <a:t>                </a:t>
            </a:r>
            <a:r>
              <a:rPr lang="en-US" altLang="zh-CN" sz="2800" b="1" dirty="0">
                <a:latin typeface="宋体" panose="02010600030101010101" pitchFamily="2" charset="-122"/>
              </a:rPr>
              <a:t>Lac:</a:t>
            </a:r>
            <a:r>
              <a:rPr lang="zh-CN" altLang="en-US" sz="2000" b="1" dirty="0">
                <a:latin typeface="宋体" panose="02010600030101010101" pitchFamily="2" charset="-122"/>
              </a:rPr>
              <a:t>乳糖</a:t>
            </a:r>
            <a:r>
              <a:rPr lang="zh-CN" altLang="en-US" sz="2800" b="1" dirty="0">
                <a:latin typeface="宋体" panose="02010600030101010101" pitchFamily="2" charset="-122"/>
              </a:rPr>
              <a:t>  </a:t>
            </a:r>
            <a:r>
              <a:rPr lang="en-US" altLang="zh-CN" sz="2800" b="1" dirty="0">
                <a:latin typeface="宋体" panose="02010600030101010101" pitchFamily="2" charset="-122"/>
              </a:rPr>
              <a:t>gal:</a:t>
            </a:r>
            <a:r>
              <a:rPr lang="zh-CN" altLang="en-US" sz="2000" b="1" dirty="0">
                <a:latin typeface="宋体" panose="02010600030101010101" pitchFamily="2" charset="-122"/>
              </a:rPr>
              <a:t>半乳糖</a:t>
            </a:r>
          </a:p>
        </p:txBody>
      </p:sp>
      <p:sp>
        <p:nvSpPr>
          <p:cNvPr id="29699" name="AutoShape 3"/>
          <p:cNvSpPr/>
          <p:nvPr/>
        </p:nvSpPr>
        <p:spPr>
          <a:xfrm>
            <a:off x="1600200" y="4953000"/>
            <a:ext cx="152400" cy="990600"/>
          </a:xfrm>
          <a:prstGeom prst="leftBracket">
            <a:avLst>
              <a:gd name="adj" fmla="val 54166"/>
            </a:avLst>
          </a:prstGeom>
          <a:noFill/>
          <a:ln w="28575" cap="flat" cmpd="sng">
            <a:solidFill>
              <a:srgbClr val="FFFF00"/>
            </a:solidFill>
            <a:prstDash val="soli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29700" name="AutoShape 4"/>
          <p:cNvSpPr/>
          <p:nvPr/>
        </p:nvSpPr>
        <p:spPr>
          <a:xfrm>
            <a:off x="8153400" y="4953000"/>
            <a:ext cx="76200" cy="914400"/>
          </a:xfrm>
          <a:prstGeom prst="rightBracket">
            <a:avLst>
              <a:gd name="adj" fmla="val 100000"/>
            </a:avLst>
          </a:prstGeom>
          <a:noFill/>
          <a:ln w="28575" cap="flat" cmpd="sng">
            <a:solidFill>
              <a:srgbClr val="FFFF00"/>
            </a:solidFill>
            <a:prstDash val="solid"/>
            <a:headEnd type="none" w="med" len="med"/>
            <a:tailEnd type="none" w="med" len="med"/>
          </a:ln>
        </p:spPr>
        <p:txBody>
          <a:bodyPr wrap="none" anchor="ctr" anchorCtr="0"/>
          <a:lstStyle/>
          <a:p>
            <a:endParaRPr lang="zh-CN" altLang="en-US" dirty="0">
              <a:latin typeface="Arial" panose="020B0604020202020204" pitchFamily="34" charset="0"/>
            </a:endParaRPr>
          </a:p>
        </p:txBody>
      </p:sp>
      <p:sp>
        <p:nvSpPr>
          <p:cNvPr id="46086" name="Text Box 6"/>
          <p:cNvSpPr txBox="1"/>
          <p:nvPr/>
        </p:nvSpPr>
        <p:spPr>
          <a:xfrm>
            <a:off x="236538" y="842963"/>
            <a:ext cx="8839200" cy="2454275"/>
          </a:xfrm>
          <a:prstGeom prst="rect">
            <a:avLst/>
          </a:prstGeom>
          <a:noFill/>
          <a:ln w="9525">
            <a:noFill/>
          </a:ln>
        </p:spPr>
        <p:txBody>
          <a:bodyPr>
            <a:spAutoFit/>
          </a:bodyPr>
          <a:lstStyle/>
          <a:p>
            <a:pPr algn="just">
              <a:lnSpc>
                <a:spcPct val="120000"/>
              </a:lnSpc>
              <a:spcBef>
                <a:spcPct val="20000"/>
              </a:spcBef>
              <a:buClr>
                <a:schemeClr val="hlink"/>
              </a:buClr>
              <a:buSzPct val="110000"/>
              <a:buFont typeface="Wingdings" panose="05000000000000000000" pitchFamily="2" charset="2"/>
            </a:pPr>
            <a:r>
              <a:rPr lang="en-US" altLang="zh-CN" sz="2400" dirty="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8.4.1 </a:t>
            </a:r>
            <a:r>
              <a:rPr lang="zh-CN" altLang="en-US" sz="2800" dirty="0">
                <a:latin typeface="黑体" panose="02010609060101010101" pitchFamily="49" charset="-122"/>
                <a:ea typeface="黑体" panose="02010609060101010101" pitchFamily="49" charset="-122"/>
              </a:rPr>
              <a:t>中断杂交实验原理</a:t>
            </a:r>
            <a:endParaRPr lang="en-US" altLang="zh-CN" sz="2800" dirty="0">
              <a:latin typeface="黑体" panose="02010609060101010101" pitchFamily="49" charset="-122"/>
              <a:ea typeface="黑体" panose="02010609060101010101" pitchFamily="49" charset="-122"/>
            </a:endParaRPr>
          </a:p>
          <a:p>
            <a:pPr algn="just">
              <a:lnSpc>
                <a:spcPct val="120000"/>
              </a:lnSpc>
              <a:spcBef>
                <a:spcPct val="20000"/>
              </a:spcBef>
              <a:buClr>
                <a:schemeClr val="hlink"/>
              </a:buClr>
              <a:buSzPct val="110000"/>
              <a:buFont typeface="Wingdings" panose="05000000000000000000" pitchFamily="2" charset="2"/>
            </a:pPr>
            <a:r>
              <a:rPr lang="en-US" altLang="zh-CN" sz="2400" dirty="0">
                <a:solidFill>
                  <a:schemeClr val="tx1"/>
                </a:solidFill>
                <a:latin typeface="Comic Sans MS" panose="030F0702030302020204" pitchFamily="66" charset="0"/>
                <a:ea typeface="黑体" panose="02010609060101010101" pitchFamily="49" charset="-122"/>
              </a:rPr>
              <a:t> Wollman </a:t>
            </a:r>
            <a:r>
              <a:rPr lang="zh-CN" altLang="en-US" sz="2400" dirty="0">
                <a:solidFill>
                  <a:schemeClr val="tx1"/>
                </a:solidFill>
                <a:latin typeface="Comic Sans MS" panose="030F0702030302020204" pitchFamily="66" charset="0"/>
                <a:ea typeface="黑体" panose="02010609060101010101" pitchFamily="49" charset="-122"/>
              </a:rPr>
              <a:t>和</a:t>
            </a:r>
            <a:r>
              <a:rPr lang="en-US" altLang="zh-CN" sz="2400" dirty="0">
                <a:solidFill>
                  <a:schemeClr val="tx1"/>
                </a:solidFill>
                <a:latin typeface="Comic Sans MS" panose="030F0702030302020204" pitchFamily="66" charset="0"/>
                <a:ea typeface="黑体" panose="02010609060101010101" pitchFamily="49" charset="-122"/>
              </a:rPr>
              <a:t>Jacob</a:t>
            </a:r>
            <a:r>
              <a:rPr lang="zh-CN" altLang="en-US" sz="2400" dirty="0">
                <a:solidFill>
                  <a:schemeClr val="tx1"/>
                </a:solidFill>
                <a:latin typeface="Comic Sans MS" panose="030F0702030302020204" pitchFamily="66" charset="0"/>
                <a:ea typeface="黑体" panose="02010609060101010101" pitchFamily="49" charset="-122"/>
              </a:rPr>
              <a:t>想了解</a:t>
            </a:r>
            <a:r>
              <a:rPr lang="en-US" altLang="zh-CN" sz="2400" dirty="0">
                <a:solidFill>
                  <a:schemeClr val="tx1"/>
                </a:solidFill>
                <a:latin typeface="Comic Sans MS" panose="030F0702030302020204" pitchFamily="66" charset="0"/>
                <a:ea typeface="黑体" panose="02010609060101010101" pitchFamily="49" charset="-122"/>
              </a:rPr>
              <a:t>Hfr</a:t>
            </a:r>
            <a:r>
              <a:rPr lang="zh-CN" altLang="en-US" sz="2400" dirty="0">
                <a:solidFill>
                  <a:schemeClr val="tx1"/>
                </a:solidFill>
                <a:latin typeface="Comic Sans MS" panose="030F0702030302020204" pitchFamily="66" charset="0"/>
                <a:ea typeface="黑体" panose="02010609060101010101" pitchFamily="49" charset="-122"/>
              </a:rPr>
              <a:t>品系在杂交时，什么时候把它的基因转入</a:t>
            </a:r>
            <a:r>
              <a:rPr lang="en-US" altLang="zh-CN" sz="2400" dirty="0">
                <a:solidFill>
                  <a:schemeClr val="tx1"/>
                </a:solidFill>
                <a:latin typeface="Comic Sans MS" panose="030F0702030302020204" pitchFamily="66" charset="0"/>
                <a:ea typeface="黑体" panose="02010609060101010101" pitchFamily="49" charset="-122"/>
              </a:rPr>
              <a:t>F</a:t>
            </a:r>
            <a:r>
              <a:rPr lang="zh-CN" altLang="en-US" sz="2400" baseline="30000" dirty="0">
                <a:solidFill>
                  <a:schemeClr val="tx1"/>
                </a:solidFill>
                <a:latin typeface="Comic Sans MS" panose="030F0702030302020204" pitchFamily="66" charset="0"/>
                <a:ea typeface="黑体" panose="02010609060101010101" pitchFamily="49" charset="-122"/>
              </a:rPr>
              <a:t>－</a:t>
            </a:r>
            <a:r>
              <a:rPr lang="zh-CN" altLang="en-US" sz="2400" dirty="0">
                <a:solidFill>
                  <a:schemeClr val="tx1"/>
                </a:solidFill>
                <a:latin typeface="Comic Sans MS" panose="030F0702030302020204" pitchFamily="66" charset="0"/>
                <a:ea typeface="黑体" panose="02010609060101010101" pitchFamily="49" charset="-122"/>
              </a:rPr>
              <a:t>细胞，进行了一些实验，其中中断杂交实验（</a:t>
            </a:r>
            <a:r>
              <a:rPr lang="en-US" altLang="zh-CN" sz="2400" dirty="0">
                <a:solidFill>
                  <a:schemeClr val="tx1"/>
                </a:solidFill>
                <a:latin typeface="Comic Sans MS" panose="030F0702030302020204" pitchFamily="66" charset="0"/>
                <a:ea typeface="黑体" panose="02010609060101010101" pitchFamily="49" charset="-122"/>
              </a:rPr>
              <a:t>Interrupted-mating  experiment</a:t>
            </a:r>
            <a:r>
              <a:rPr lang="zh-CN" altLang="en-US" sz="2400" dirty="0">
                <a:solidFill>
                  <a:schemeClr val="tx1"/>
                </a:solidFill>
                <a:latin typeface="Comic Sans MS" panose="030F0702030302020204" pitchFamily="66" charset="0"/>
                <a:ea typeface="黑体" panose="02010609060101010101" pitchFamily="49" charset="-122"/>
              </a:rPr>
              <a:t>）对</a:t>
            </a:r>
            <a:r>
              <a:rPr lang="en-US" altLang="zh-CN" sz="2400" i="1" dirty="0">
                <a:solidFill>
                  <a:schemeClr val="tx1"/>
                </a:solidFill>
                <a:latin typeface="Comic Sans MS" panose="030F0702030302020204" pitchFamily="66" charset="0"/>
                <a:ea typeface="黑体" panose="02010609060101010101" pitchFamily="49" charset="-122"/>
              </a:rPr>
              <a:t>E.coli</a:t>
            </a:r>
            <a:r>
              <a:rPr lang="zh-CN" altLang="en-US" sz="2400" dirty="0">
                <a:solidFill>
                  <a:schemeClr val="tx1"/>
                </a:solidFill>
                <a:latin typeface="Comic Sans MS" panose="030F0702030302020204" pitchFamily="66" charset="0"/>
                <a:ea typeface="黑体" panose="02010609060101010101" pitchFamily="49" charset="-122"/>
              </a:rPr>
              <a:t>的遗传研究作出了重大的突破。</a:t>
            </a:r>
          </a:p>
        </p:txBody>
      </p:sp>
      <p:sp>
        <p:nvSpPr>
          <p:cNvPr id="29702" name="文本框 1"/>
          <p:cNvSpPr txBox="1"/>
          <p:nvPr/>
        </p:nvSpPr>
        <p:spPr>
          <a:xfrm>
            <a:off x="2438400" y="152400"/>
            <a:ext cx="4038600" cy="381000"/>
          </a:xfrm>
          <a:prstGeom prst="rect">
            <a:avLst/>
          </a:prstGeom>
          <a:noFill/>
          <a:ln w="9525">
            <a:noFill/>
          </a:ln>
        </p:spPr>
        <p:txBody>
          <a:bodyPr>
            <a:spAutoFit/>
          </a:bodyPr>
          <a:lstStyle/>
          <a:p>
            <a:pPr eaLnBrk="0" hangingPunct="0"/>
            <a:endParaRPr lang="zh-CN" altLang="en-US" dirty="0">
              <a:latin typeface="Arial" panose="020B0604020202020204" pitchFamily="34" charset="0"/>
            </a:endParaRPr>
          </a:p>
        </p:txBody>
      </p:sp>
      <p:sp>
        <p:nvSpPr>
          <p:cNvPr id="29703" name="文本框 2"/>
          <p:cNvSpPr txBox="1"/>
          <p:nvPr/>
        </p:nvSpPr>
        <p:spPr>
          <a:xfrm>
            <a:off x="2057400" y="304483"/>
            <a:ext cx="5943600" cy="584200"/>
          </a:xfrm>
          <a:prstGeom prst="rect">
            <a:avLst/>
          </a:prstGeom>
          <a:noFill/>
          <a:ln w="9525">
            <a:noFill/>
          </a:ln>
        </p:spPr>
        <p:txBody>
          <a:bodyPr>
            <a:spAutoFit/>
          </a:bodyPr>
          <a:lstStyle/>
          <a:p>
            <a:pPr eaLnBrk="0" hangingPunct="0"/>
            <a:r>
              <a:rPr lang="en-US" altLang="zh-CN" sz="3200" dirty="0">
                <a:latin typeface="黑体" panose="02010609060101010101" pitchFamily="49" charset="-122"/>
                <a:ea typeface="黑体" panose="02010609060101010101" pitchFamily="49" charset="-122"/>
              </a:rPr>
              <a:t>  8.4  </a:t>
            </a:r>
            <a:r>
              <a:rPr lang="zh-CN" altLang="en-US" sz="3200" dirty="0">
                <a:latin typeface="黑体" panose="02010609060101010101" pitchFamily="49" charset="-122"/>
                <a:ea typeface="黑体" panose="02010609060101010101" pitchFamily="49" charset="-122"/>
              </a:rPr>
              <a:t>中断杂交与重组作图</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vert="horz" wrap="square" lIns="91440" tIns="45720" rIns="91440" bIns="45720" anchor="ctr" anchorCtr="0"/>
          <a:lstStyle/>
          <a:p>
            <a:endParaRPr lang="zh-CN" altLang="en-US" dirty="0"/>
          </a:p>
        </p:txBody>
      </p:sp>
      <p:pic>
        <p:nvPicPr>
          <p:cNvPr id="2" name="图片 1"/>
          <p:cNvPicPr>
            <a:picLocks noChangeAspect="1"/>
          </p:cNvPicPr>
          <p:nvPr/>
        </p:nvPicPr>
        <p:blipFill>
          <a:blip r:embed="rId2"/>
          <a:stretch>
            <a:fillRect/>
          </a:stretch>
        </p:blipFill>
        <p:spPr>
          <a:xfrm>
            <a:off x="1600200" y="685800"/>
            <a:ext cx="6096000" cy="597619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type="title"/>
          </p:nvPr>
        </p:nvSpPr>
        <p:spPr>
          <a:xfrm>
            <a:off x="914400" y="381000"/>
            <a:ext cx="8229600" cy="1143000"/>
          </a:xfrm>
        </p:spPr>
        <p:txBody>
          <a:bodyPr vert="horz" wrap="square" lIns="91440" tIns="45720" rIns="91440" bIns="45720" anchor="ctr" anchorCtr="0"/>
          <a:lstStyle/>
          <a:p>
            <a:pPr algn="l"/>
            <a:r>
              <a:rPr lang="en-US" altLang="zh-CN" sz="3200" dirty="0">
                <a:solidFill>
                  <a:srgbClr val="FFFF00"/>
                </a:solidFill>
                <a:latin typeface="华文新魏" pitchFamily="2" charset="-122"/>
                <a:ea typeface="华文新魏" pitchFamily="2" charset="-122"/>
              </a:rPr>
              <a:t>    </a:t>
            </a:r>
            <a:r>
              <a:rPr lang="en-US" altLang="zh-CN" sz="3200" dirty="0">
                <a:solidFill>
                  <a:srgbClr val="FFFF00"/>
                </a:solidFill>
                <a:latin typeface="黑体" panose="02010609060101010101" pitchFamily="49" charset="-122"/>
                <a:ea typeface="黑体" panose="02010609060101010101" pitchFamily="49" charset="-122"/>
              </a:rPr>
              <a:t>8.1.2 </a:t>
            </a:r>
            <a:r>
              <a:rPr lang="zh-CN" altLang="en-US" sz="3200" dirty="0">
                <a:solidFill>
                  <a:srgbClr val="FFFF00"/>
                </a:solidFill>
                <a:latin typeface="黑体" panose="02010609060101010101" pitchFamily="49" charset="-122"/>
                <a:ea typeface="黑体" panose="02010609060101010101" pitchFamily="49" charset="-122"/>
              </a:rPr>
              <a:t>　细菌的基因组</a:t>
            </a:r>
          </a:p>
        </p:txBody>
      </p:sp>
      <p:sp>
        <p:nvSpPr>
          <p:cNvPr id="7171" name="Rectangle 3"/>
          <p:cNvSpPr>
            <a:spLocks noGrp="1"/>
          </p:cNvSpPr>
          <p:nvPr>
            <p:ph idx="1"/>
          </p:nvPr>
        </p:nvSpPr>
        <p:spPr>
          <a:xfrm>
            <a:off x="381000" y="1295400"/>
            <a:ext cx="8229600" cy="4495800"/>
          </a:xfrm>
        </p:spPr>
        <p:txBody>
          <a:bodyPr vert="horz" wrap="square" lIns="91440" tIns="45720" rIns="91440" bIns="45720" anchor="t" anchorCtr="0"/>
          <a:lstStyle/>
          <a:p>
            <a:pPr marL="0" indent="0">
              <a:lnSpc>
                <a:spcPct val="120000"/>
              </a:lnSpc>
              <a:buNone/>
            </a:pPr>
            <a:r>
              <a:rPr lang="en-US" altLang="zh-CN" sz="2400" b="1" i="1" dirty="0">
                <a:solidFill>
                  <a:srgbClr val="FFFF00"/>
                </a:solidFill>
                <a:latin typeface="宋体" panose="02010600030101010101" pitchFamily="2" charset="-122"/>
              </a:rPr>
              <a:t>  </a:t>
            </a:r>
            <a:r>
              <a:rPr lang="en-US" altLang="zh-CN" sz="2400" i="1" dirty="0">
                <a:solidFill>
                  <a:srgbClr val="FFFF00"/>
                </a:solidFill>
                <a:latin typeface="Comic Sans MS" panose="030F0702030302020204" pitchFamily="66" charset="0"/>
                <a:ea typeface="黑体" panose="02010609060101010101" pitchFamily="49" charset="-122"/>
              </a:rPr>
              <a:t>E.coli</a:t>
            </a:r>
            <a:r>
              <a:rPr lang="zh-CN" altLang="en-US" sz="2400" dirty="0">
                <a:solidFill>
                  <a:srgbClr val="FFFF00"/>
                </a:solidFill>
                <a:latin typeface="Comic Sans MS" panose="030F0702030302020204" pitchFamily="66" charset="0"/>
                <a:ea typeface="黑体" panose="02010609060101010101" pitchFamily="49" charset="-122"/>
              </a:rPr>
              <a:t>的染色体为闭合双链环状</a:t>
            </a:r>
            <a:r>
              <a:rPr lang="en-US" altLang="zh-CN" sz="2400" dirty="0">
                <a:solidFill>
                  <a:srgbClr val="FFFF00"/>
                </a:solidFill>
                <a:latin typeface="Comic Sans MS" panose="030F0702030302020204" pitchFamily="66" charset="0"/>
                <a:ea typeface="黑体" panose="02010609060101010101" pitchFamily="49" charset="-122"/>
              </a:rPr>
              <a:t>DNA</a:t>
            </a:r>
            <a:r>
              <a:rPr lang="zh-CN" altLang="en-US" sz="2400" dirty="0">
                <a:solidFill>
                  <a:srgbClr val="FFFF00"/>
                </a:solidFill>
                <a:latin typeface="Comic Sans MS" panose="030F0702030302020204" pitchFamily="66" charset="0"/>
                <a:ea typeface="黑体" panose="02010609060101010101" pitchFamily="49" charset="-122"/>
              </a:rPr>
              <a:t>，长约</a:t>
            </a:r>
            <a:r>
              <a:rPr lang="en-US" altLang="zh-CN" sz="2400" dirty="0">
                <a:solidFill>
                  <a:srgbClr val="FFFF00"/>
                </a:solidFill>
                <a:latin typeface="Comic Sans MS" panose="030F0702030302020204" pitchFamily="66" charset="0"/>
                <a:ea typeface="黑体" panose="02010609060101010101" pitchFamily="49" charset="-122"/>
              </a:rPr>
              <a:t>1333um.</a:t>
            </a:r>
          </a:p>
          <a:p>
            <a:pPr marL="0" indent="0">
              <a:lnSpc>
                <a:spcPct val="120000"/>
              </a:lnSpc>
              <a:buNone/>
            </a:pPr>
            <a:r>
              <a:rPr lang="en-US" altLang="zh-CN" sz="2400" dirty="0">
                <a:latin typeface="Comic Sans MS" panose="030F0702030302020204" pitchFamily="66" charset="0"/>
                <a:ea typeface="黑体" panose="02010609060101010101" pitchFamily="49" charset="-122"/>
              </a:rPr>
              <a:t>    1997</a:t>
            </a:r>
            <a:r>
              <a:rPr lang="zh-CN" altLang="en-US" sz="2400" dirty="0">
                <a:latin typeface="Comic Sans MS" panose="030F0702030302020204" pitchFamily="66" charset="0"/>
                <a:ea typeface="黑体" panose="02010609060101010101" pitchFamily="49" charset="-122"/>
              </a:rPr>
              <a:t>年测定完成</a:t>
            </a:r>
            <a:r>
              <a:rPr lang="en-US" altLang="zh-CN" sz="2400" i="1" dirty="0">
                <a:solidFill>
                  <a:srgbClr val="FFFF00"/>
                </a:solidFill>
                <a:latin typeface="Comic Sans MS" panose="030F0702030302020204" pitchFamily="66" charset="0"/>
                <a:ea typeface="黑体" panose="02010609060101010101" pitchFamily="49" charset="-122"/>
              </a:rPr>
              <a:t>E.coli</a:t>
            </a:r>
            <a:r>
              <a:rPr lang="en-US" altLang="zh-CN" sz="2400" dirty="0">
                <a:solidFill>
                  <a:srgbClr val="FFFF00"/>
                </a:solidFill>
                <a:latin typeface="Comic Sans MS" panose="030F0702030302020204" pitchFamily="66" charset="0"/>
                <a:ea typeface="黑体" panose="02010609060101010101" pitchFamily="49" charset="-122"/>
              </a:rPr>
              <a:t> K-12 MG1655</a:t>
            </a:r>
            <a:r>
              <a:rPr lang="zh-CN" altLang="en-US" sz="2400" dirty="0">
                <a:latin typeface="Comic Sans MS" panose="030F0702030302020204" pitchFamily="66" charset="0"/>
                <a:ea typeface="黑体" panose="02010609060101010101" pitchFamily="49" charset="-122"/>
              </a:rPr>
              <a:t>菌株全基因组</a:t>
            </a:r>
            <a:r>
              <a:rPr lang="en-US" altLang="zh-CN" sz="2400" dirty="0">
                <a:latin typeface="Comic Sans MS" panose="030F0702030302020204" pitchFamily="66" charset="0"/>
                <a:ea typeface="黑体" panose="02010609060101010101" pitchFamily="49" charset="-122"/>
              </a:rPr>
              <a:t>:          </a:t>
            </a:r>
          </a:p>
          <a:p>
            <a:pPr marL="0" indent="0">
              <a:lnSpc>
                <a:spcPct val="120000"/>
              </a:lnSpc>
              <a:buNone/>
            </a:pPr>
            <a:r>
              <a:rPr lang="en-US" altLang="zh-CN" sz="2400" dirty="0">
                <a:latin typeface="Comic Sans MS" panose="030F0702030302020204" pitchFamily="66" charset="0"/>
                <a:ea typeface="黑体" panose="02010609060101010101" pitchFamily="49" charset="-122"/>
              </a:rPr>
              <a:t>                4,639</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221</a:t>
            </a:r>
            <a:r>
              <a:rPr lang="zh-CN" altLang="en-US" sz="2400" dirty="0">
                <a:latin typeface="Comic Sans MS" panose="030F0702030302020204" pitchFamily="66" charset="0"/>
                <a:ea typeface="黑体" panose="02010609060101010101" pitchFamily="49" charset="-122"/>
              </a:rPr>
              <a:t>（约</a:t>
            </a:r>
            <a:r>
              <a:rPr lang="en-US" altLang="zh-CN" sz="2400" dirty="0">
                <a:solidFill>
                  <a:srgbClr val="FFFF00"/>
                </a:solidFill>
                <a:latin typeface="Comic Sans MS" panose="030F0702030302020204" pitchFamily="66" charset="0"/>
                <a:ea typeface="黑体" panose="02010609060101010101" pitchFamily="49" charset="-122"/>
              </a:rPr>
              <a:t>4.6×10</a:t>
            </a:r>
            <a:r>
              <a:rPr lang="en-US" altLang="zh-CN" sz="2400" baseline="30000" dirty="0">
                <a:solidFill>
                  <a:srgbClr val="FFFF00"/>
                </a:solidFill>
                <a:latin typeface="Comic Sans MS" panose="030F0702030302020204" pitchFamily="66" charset="0"/>
                <a:ea typeface="黑体" panose="02010609060101010101" pitchFamily="49" charset="-122"/>
              </a:rPr>
              <a:t>6</a:t>
            </a:r>
            <a:r>
              <a:rPr lang="en-US" altLang="zh-CN" sz="2400" dirty="0">
                <a:solidFill>
                  <a:srgbClr val="FFFF00"/>
                </a:solidFill>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bp</a:t>
            </a:r>
          </a:p>
          <a:p>
            <a:pPr marL="0" indent="0">
              <a:lnSpc>
                <a:spcPct val="120000"/>
              </a:lnSpc>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其中：      </a:t>
            </a:r>
            <a:r>
              <a:rPr lang="en-US" altLang="zh-CN" sz="2400" dirty="0">
                <a:latin typeface="Comic Sans MS" panose="030F0702030302020204" pitchFamily="66" charset="0"/>
                <a:ea typeface="黑体" panose="02010609060101010101" pitchFamily="49" charset="-122"/>
              </a:rPr>
              <a:t>87.8</a:t>
            </a:r>
            <a:r>
              <a:rPr lang="zh-CN" altLang="en-US" sz="2400" dirty="0">
                <a:latin typeface="Comic Sans MS" panose="030F0702030302020204" pitchFamily="66" charset="0"/>
                <a:ea typeface="黑体" panose="02010609060101010101" pitchFamily="49" charset="-122"/>
              </a:rPr>
              <a:t>％编码蛋白质 </a:t>
            </a:r>
          </a:p>
          <a:p>
            <a:pPr marL="0" indent="0">
              <a:lnSpc>
                <a:spcPct val="12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0.8</a:t>
            </a:r>
            <a:r>
              <a:rPr lang="zh-CN" altLang="en-US" sz="2400" dirty="0">
                <a:latin typeface="Comic Sans MS" panose="030F0702030302020204" pitchFamily="66" charset="0"/>
                <a:ea typeface="黑体" panose="02010609060101010101" pitchFamily="49" charset="-122"/>
              </a:rPr>
              <a:t>％编码稳定性</a:t>
            </a:r>
            <a:r>
              <a:rPr lang="en-US" altLang="zh-CN" sz="2400" dirty="0">
                <a:latin typeface="Comic Sans MS" panose="030F0702030302020204" pitchFamily="66" charset="0"/>
                <a:ea typeface="黑体" panose="02010609060101010101" pitchFamily="49" charset="-122"/>
              </a:rPr>
              <a:t>RNA</a:t>
            </a:r>
          </a:p>
          <a:p>
            <a:pPr marL="0" indent="0">
              <a:lnSpc>
                <a:spcPct val="120000"/>
              </a:lnSpc>
              <a:buNone/>
            </a:pPr>
            <a:r>
              <a:rPr lang="en-US" altLang="zh-CN" sz="2400" dirty="0">
                <a:latin typeface="Comic Sans MS" panose="030F0702030302020204" pitchFamily="66" charset="0"/>
                <a:ea typeface="黑体" panose="02010609060101010101" pitchFamily="49" charset="-122"/>
              </a:rPr>
              <a:t>                      0.7%</a:t>
            </a:r>
            <a:r>
              <a:rPr lang="zh-CN" altLang="en-US" sz="2400" dirty="0">
                <a:latin typeface="Comic Sans MS" panose="030F0702030302020204" pitchFamily="66" charset="0"/>
                <a:ea typeface="黑体" panose="02010609060101010101" pitchFamily="49" charset="-122"/>
              </a:rPr>
              <a:t>无编码功能的重复序列</a:t>
            </a:r>
          </a:p>
          <a:p>
            <a:pPr marL="0" indent="0">
              <a:lnSpc>
                <a:spcPct val="12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11</a:t>
            </a:r>
            <a:r>
              <a:rPr lang="zh-CN" altLang="en-US" sz="2400" dirty="0">
                <a:latin typeface="Comic Sans MS" panose="030F0702030302020204" pitchFamily="66" charset="0"/>
                <a:ea typeface="黑体" panose="02010609060101010101" pitchFamily="49" charset="-122"/>
              </a:rPr>
              <a:t>％属调节序列和具有其它功能</a:t>
            </a:r>
          </a:p>
          <a:p>
            <a:pPr marL="0" indent="0">
              <a:lnSpc>
                <a:spcPct val="12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endParaRPr lang="zh-CN" altLang="en-US" sz="2400" dirty="0">
              <a:solidFill>
                <a:srgbClr val="FFFF00"/>
              </a:solidFill>
              <a:latin typeface="Comic Sans MS" panose="030F0702030302020204" pitchFamily="66" charset="0"/>
              <a:ea typeface="黑体" panose="02010609060101010101" pitchFamily="49" charset="-122"/>
            </a:endParaRPr>
          </a:p>
          <a:p>
            <a:pPr marL="0" indent="0">
              <a:lnSpc>
                <a:spcPct val="120000"/>
              </a:lnSpc>
              <a:buNone/>
            </a:pPr>
            <a:endParaRPr lang="en-US" altLang="zh-CN" sz="2400" dirty="0">
              <a:latin typeface="Comic Sans MS" panose="030F0702030302020204" pitchFamily="66" charset="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609600" y="250825"/>
            <a:ext cx="8229600" cy="1143000"/>
          </a:xfrm>
        </p:spPr>
        <p:txBody>
          <a:bodyPr vert="horz" wrap="square" lIns="91440" tIns="45720" rIns="91440" bIns="45720" anchor="ctr" anchorCtr="0"/>
          <a:lstStyle/>
          <a:p>
            <a:pPr algn="l">
              <a:buNone/>
            </a:pPr>
            <a:r>
              <a:rPr lang="zh-CN" altLang="en-US" sz="2800" dirty="0">
                <a:solidFill>
                  <a:srgbClr val="FFFF00"/>
                </a:solidFill>
                <a:latin typeface="Times New Roman" panose="02020603050405020304" pitchFamily="18" charset="0"/>
                <a:ea typeface="黑体" panose="02010609060101010101" pitchFamily="49" charset="-122"/>
              </a:rPr>
              <a:t>中断杂交实验的基本步骤是：</a:t>
            </a:r>
          </a:p>
        </p:txBody>
      </p:sp>
      <p:sp>
        <p:nvSpPr>
          <p:cNvPr id="31747" name="内容占位符 2"/>
          <p:cNvSpPr>
            <a:spLocks noGrp="1"/>
          </p:cNvSpPr>
          <p:nvPr>
            <p:ph idx="1"/>
          </p:nvPr>
        </p:nvSpPr>
        <p:spPr>
          <a:xfrm>
            <a:off x="304800" y="1143000"/>
            <a:ext cx="8763000" cy="5334000"/>
          </a:xfrm>
        </p:spPr>
        <p:txBody>
          <a:bodyPr vert="horz" wrap="square" lIns="91440" tIns="45720" rIns="91440" bIns="45720" anchor="t" anchorCtr="0"/>
          <a:lstStyle/>
          <a:p>
            <a:pPr marL="0" indent="0">
              <a:lnSpc>
                <a:spcPts val="3000"/>
              </a:lnSpc>
              <a:spcBef>
                <a:spcPct val="0"/>
              </a:spcBef>
              <a:buNone/>
            </a:pPr>
            <a:r>
              <a:rPr lang="zh-CN" altLang="en-US" sz="2400" dirty="0" smtClean="0">
                <a:latin typeface="Times New Roman" panose="02020603050405020304" pitchFamily="18" charset="0"/>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①</a:t>
            </a:r>
            <a:r>
              <a:rPr lang="zh-CN" altLang="en-US" sz="2400" dirty="0">
                <a:solidFill>
                  <a:srgbClr val="FFFF00"/>
                </a:solidFill>
                <a:latin typeface="黑体" panose="02010609060101010101" pitchFamily="49" charset="-122"/>
                <a:ea typeface="黑体" panose="02010609060101010101" pitchFamily="49" charset="-122"/>
              </a:rPr>
              <a:t>接合</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Hfr</a:t>
            </a:r>
            <a:r>
              <a:rPr lang="zh-CN" altLang="en-US" sz="2400" dirty="0">
                <a:latin typeface="黑体" panose="02010609060101010101" pitchFamily="49" charset="-122"/>
                <a:ea typeface="黑体" panose="02010609060101010101" pitchFamily="49" charset="-122"/>
              </a:rPr>
              <a:t>菌株</a:t>
            </a:r>
            <a:r>
              <a:rPr lang="en-US" altLang="zh-CN" sz="2400" b="1" dirty="0">
                <a:latin typeface="宋体" panose="02010600030101010101" pitchFamily="2" charset="-122"/>
                <a:sym typeface="+mn-ea"/>
              </a:rPr>
              <a:t>thr</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Leu</a:t>
            </a:r>
            <a:r>
              <a:rPr lang="en-US" altLang="zh-CN" sz="2400" b="1" baseline="30000" dirty="0">
                <a:latin typeface="宋体" panose="02010600030101010101" pitchFamily="2" charset="-122"/>
                <a:sym typeface="+mn-ea"/>
              </a:rPr>
              <a:t>+ </a:t>
            </a:r>
            <a:r>
              <a:rPr lang="en-US" altLang="zh-CN" sz="2400" b="1" dirty="0">
                <a:latin typeface="宋体" panose="02010600030101010101" pitchFamily="2" charset="-122"/>
                <a:sym typeface="+mn-ea"/>
              </a:rPr>
              <a:t>azi</a:t>
            </a:r>
            <a:r>
              <a:rPr lang="en-US" altLang="zh-CN" sz="2400" b="1" baseline="30000" dirty="0">
                <a:latin typeface="宋体" panose="02010600030101010101" pitchFamily="2" charset="-122"/>
                <a:sym typeface="+mn-ea"/>
              </a:rPr>
              <a:t>r</a:t>
            </a:r>
            <a:r>
              <a:rPr lang="en-US" altLang="zh-CN" sz="2400" b="1" dirty="0">
                <a:latin typeface="宋体" panose="02010600030101010101" pitchFamily="2" charset="-122"/>
                <a:sym typeface="+mn-ea"/>
              </a:rPr>
              <a:t> ton</a:t>
            </a:r>
            <a:r>
              <a:rPr lang="en-US" altLang="zh-CN" sz="2400" b="1" baseline="30000" dirty="0">
                <a:latin typeface="宋体" panose="02010600030101010101" pitchFamily="2" charset="-122"/>
                <a:sym typeface="+mn-ea"/>
              </a:rPr>
              <a:t>r</a:t>
            </a:r>
            <a:r>
              <a:rPr lang="en-US" altLang="zh-CN" sz="2400" b="1" dirty="0">
                <a:latin typeface="宋体" panose="02010600030101010101" pitchFamily="2" charset="-122"/>
                <a:sym typeface="+mn-ea"/>
              </a:rPr>
              <a:t> Lac</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gal</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str</a:t>
            </a:r>
            <a:r>
              <a:rPr lang="en-US" altLang="zh-CN" sz="2400" b="1" baseline="30000" dirty="0">
                <a:latin typeface="宋体" panose="02010600030101010101" pitchFamily="2" charset="-122"/>
                <a:sym typeface="+mn-ea"/>
              </a:rPr>
              <a:t>s</a:t>
            </a:r>
            <a:r>
              <a:rPr lang="zh-CN" altLang="en-US" sz="2400" dirty="0">
                <a:latin typeface="黑体" panose="02010609060101010101" pitchFamily="49" charset="-122"/>
                <a:ea typeface="黑体" panose="02010609060101010101" pitchFamily="49" charset="-122"/>
              </a:rPr>
              <a:t>为</a:t>
            </a:r>
            <a:r>
              <a:rPr lang="en-US" altLang="zh-CN" sz="2400" dirty="0">
                <a:latin typeface="黑体" panose="02010609060101010101" pitchFamily="49" charset="-122"/>
                <a:ea typeface="黑体" panose="02010609060101010101" pitchFamily="49" charset="-122"/>
              </a:rPr>
              <a:t>Str</a:t>
            </a:r>
            <a:r>
              <a:rPr lang="en-US" altLang="zh-CN" sz="2400" baseline="30000" dirty="0">
                <a:latin typeface="黑体" panose="02010609060101010101" pitchFamily="49" charset="-122"/>
                <a:ea typeface="黑体" panose="02010609060101010101" pitchFamily="49" charset="-122"/>
              </a:rPr>
              <a:t>s</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F</a:t>
            </a:r>
            <a:r>
              <a:rPr lang="en-US" altLang="zh-CN"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菌株</a:t>
            </a:r>
            <a:r>
              <a:rPr lang="en-US" altLang="zh-CN" sz="2400" b="1" dirty="0">
                <a:latin typeface="宋体" panose="02010600030101010101" pitchFamily="2" charset="-122"/>
                <a:sym typeface="+mn-ea"/>
              </a:rPr>
              <a:t>thr</a:t>
            </a:r>
            <a:r>
              <a:rPr lang="en-US" altLang="zh-CN" sz="2400" b="1" baseline="30000" dirty="0">
                <a:latin typeface="宋体" panose="02010600030101010101" pitchFamily="2" charset="-122"/>
                <a:sym typeface="+mn-ea"/>
              </a:rPr>
              <a:t>- </a:t>
            </a:r>
            <a:r>
              <a:rPr lang="en-US" altLang="zh-CN" sz="2400" b="1" dirty="0">
                <a:latin typeface="宋体" panose="02010600030101010101" pitchFamily="2" charset="-122"/>
                <a:sym typeface="+mn-ea"/>
              </a:rPr>
              <a:t>Leu</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azi</a:t>
            </a:r>
            <a:r>
              <a:rPr lang="en-US" altLang="zh-CN" sz="2400" b="1" baseline="30000" dirty="0">
                <a:latin typeface="宋体" panose="02010600030101010101" pitchFamily="2" charset="-122"/>
                <a:sym typeface="+mn-ea"/>
              </a:rPr>
              <a:t>s</a:t>
            </a:r>
            <a:r>
              <a:rPr lang="en-US" altLang="zh-CN" sz="2400" b="1" dirty="0">
                <a:latin typeface="宋体" panose="02010600030101010101" pitchFamily="2" charset="-122"/>
                <a:sym typeface="+mn-ea"/>
              </a:rPr>
              <a:t> ton</a:t>
            </a:r>
            <a:r>
              <a:rPr lang="en-US" altLang="zh-CN" sz="2400" b="1" baseline="30000" dirty="0">
                <a:latin typeface="宋体" panose="02010600030101010101" pitchFamily="2" charset="-122"/>
                <a:sym typeface="+mn-ea"/>
              </a:rPr>
              <a:t>s</a:t>
            </a:r>
            <a:r>
              <a:rPr lang="en-US" altLang="zh-CN" sz="2400" b="1" dirty="0">
                <a:latin typeface="宋体" panose="02010600030101010101" pitchFamily="2" charset="-122"/>
                <a:sym typeface="+mn-ea"/>
              </a:rPr>
              <a:t> Lac</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gal</a:t>
            </a:r>
            <a:r>
              <a:rPr lang="en-US" altLang="zh-CN" sz="2400" b="1" baseline="30000" dirty="0">
                <a:latin typeface="宋体" panose="02010600030101010101" pitchFamily="2" charset="-122"/>
                <a:sym typeface="+mn-ea"/>
              </a:rPr>
              <a:t>-</a:t>
            </a:r>
            <a:r>
              <a:rPr lang="en-US" altLang="zh-CN" sz="2400" b="1" dirty="0">
                <a:latin typeface="宋体" panose="02010600030101010101" pitchFamily="2" charset="-122"/>
                <a:sym typeface="+mn-ea"/>
              </a:rPr>
              <a:t> str</a:t>
            </a:r>
            <a:r>
              <a:rPr lang="en-US" altLang="zh-CN" sz="2400" b="1" baseline="30000" dirty="0">
                <a:latin typeface="宋体" panose="02010600030101010101" pitchFamily="2" charset="-122"/>
                <a:sym typeface="+mn-ea"/>
              </a:rPr>
              <a:t>r</a:t>
            </a:r>
            <a:r>
              <a:rPr lang="zh-CN" altLang="en-US" sz="2400" dirty="0">
                <a:latin typeface="黑体" panose="02010609060101010101" pitchFamily="49" charset="-122"/>
                <a:ea typeface="黑体" panose="02010609060101010101" pitchFamily="49" charset="-122"/>
              </a:rPr>
              <a:t>，完全培养基上混合培养</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p>
            <a:pPr marL="0" indent="0">
              <a:lnSpc>
                <a:spcPts val="3000"/>
              </a:lnSpc>
              <a:spcBef>
                <a:spcPct val="0"/>
              </a:spcBef>
              <a:buNone/>
            </a:pPr>
            <a:r>
              <a:rPr lang="zh-CN" altLang="en-US"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② </a:t>
            </a:r>
            <a:r>
              <a:rPr lang="zh-CN" altLang="en-US" sz="2400" dirty="0">
                <a:solidFill>
                  <a:srgbClr val="FFFF00"/>
                </a:solidFill>
                <a:latin typeface="黑体" panose="02010609060101010101" pitchFamily="49" charset="-122"/>
                <a:ea typeface="黑体" panose="02010609060101010101" pitchFamily="49" charset="-122"/>
              </a:rPr>
              <a:t>中断接合  </a:t>
            </a:r>
            <a:r>
              <a:rPr lang="zh-CN" altLang="en-US" sz="2400" dirty="0">
                <a:latin typeface="黑体" panose="02010609060101010101" pitchFamily="49" charset="-122"/>
                <a:ea typeface="黑体" panose="02010609060101010101" pitchFamily="49" charset="-122"/>
              </a:rPr>
              <a:t>在接合处理后的不同时间搅拌和提取样品，从而获得不同接合时间（</a:t>
            </a:r>
            <a:r>
              <a:rPr lang="en-US" altLang="zh-CN" sz="2400" dirty="0">
                <a:latin typeface="黑体" panose="02010609060101010101" pitchFamily="49" charset="-122"/>
                <a:ea typeface="黑体" panose="02010609060101010101" pitchFamily="49" charset="-122"/>
              </a:rPr>
              <a:t>min</a:t>
            </a:r>
            <a:r>
              <a:rPr lang="zh-CN" altLang="en-US" sz="2400" dirty="0">
                <a:latin typeface="黑体" panose="02010609060101010101" pitchFamily="49" charset="-122"/>
                <a:ea typeface="黑体" panose="02010609060101010101" pitchFamily="49" charset="-122"/>
              </a:rPr>
              <a:t>）的细菌样品。</a:t>
            </a:r>
          </a:p>
          <a:p>
            <a:pPr marL="0" indent="0">
              <a:lnSpc>
                <a:spcPts val="3000"/>
              </a:lnSpc>
              <a:spcBef>
                <a:spcPct val="0"/>
              </a:spcBef>
              <a:buNone/>
            </a:pPr>
            <a:r>
              <a:rPr lang="zh-CN" altLang="en-US"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③</a:t>
            </a:r>
            <a:r>
              <a:rPr lang="zh-CN" altLang="en-US" sz="2400" dirty="0">
                <a:latin typeface="黑体" panose="02010609060101010101" pitchFamily="49" charset="-122"/>
                <a:ea typeface="黑体" panose="02010609060101010101" pitchFamily="49" charset="-122"/>
              </a:rPr>
              <a:t>将不同接合时间的细菌样品稀释后接种在含有</a:t>
            </a:r>
            <a:r>
              <a:rPr lang="zh-CN" altLang="en-US" sz="2400" dirty="0">
                <a:solidFill>
                  <a:srgbClr val="FFFF00"/>
                </a:solidFill>
                <a:latin typeface="黑体" panose="02010609060101010101" pitchFamily="49" charset="-122"/>
                <a:ea typeface="黑体" panose="02010609060101010101" pitchFamily="49" charset="-122"/>
              </a:rPr>
              <a:t>链霉素（</a:t>
            </a:r>
            <a:r>
              <a:rPr lang="zh-CN" altLang="en-US" sz="2400" dirty="0" smtClean="0">
                <a:solidFill>
                  <a:srgbClr val="FFFF00"/>
                </a:solidFill>
                <a:latin typeface="黑体" panose="02010609060101010101" pitchFamily="49" charset="-122"/>
                <a:ea typeface="黑体" panose="02010609060101010101" pitchFamily="49" charset="-122"/>
              </a:rPr>
              <a:t>杀死供体</a:t>
            </a:r>
            <a:r>
              <a:rPr lang="en-US" altLang="zh-CN" sz="2400" dirty="0" err="1" smtClean="0">
                <a:solidFill>
                  <a:srgbClr val="FFFF00"/>
                </a:solidFill>
                <a:latin typeface="黑体" panose="02010609060101010101" pitchFamily="49" charset="-122"/>
                <a:ea typeface="黑体" panose="02010609060101010101" pitchFamily="49" charset="-122"/>
              </a:rPr>
              <a:t>Hfr</a:t>
            </a:r>
            <a:r>
              <a:rPr lang="zh-CN" altLang="en-US" sz="2400" dirty="0" smtClean="0">
                <a:solidFill>
                  <a:srgbClr val="FFFF00"/>
                </a:solidFill>
                <a:latin typeface="黑体" panose="02010609060101010101" pitchFamily="49" charset="-122"/>
                <a:ea typeface="黑体" panose="02010609060101010101" pitchFamily="49" charset="-122"/>
              </a:rPr>
              <a:t>菌株），同时缺乏</a:t>
            </a:r>
            <a:r>
              <a:rPr lang="en-US" altLang="zh-CN" sz="2400" dirty="0" smtClean="0">
                <a:solidFill>
                  <a:srgbClr val="FFFF00"/>
                </a:solidFill>
                <a:latin typeface="黑体" panose="02010609060101010101" pitchFamily="49" charset="-122"/>
                <a:ea typeface="黑体" panose="02010609060101010101" pitchFamily="49" charset="-122"/>
              </a:rPr>
              <a:t>Thr</a:t>
            </a:r>
            <a:r>
              <a:rPr lang="zh-CN" altLang="en-US" sz="2400" dirty="0" smtClean="0">
                <a:solidFill>
                  <a:srgbClr val="FFFF00"/>
                </a:solidFill>
                <a:latin typeface="黑体" panose="02010609060101010101" pitchFamily="49" charset="-122"/>
                <a:ea typeface="黑体" panose="02010609060101010101" pitchFamily="49" charset="-122"/>
              </a:rPr>
              <a:t>（</a:t>
            </a:r>
            <a:r>
              <a:rPr lang="zh-CN" altLang="en-US" sz="2400" dirty="0" smtClean="0">
                <a:solidFill>
                  <a:srgbClr val="FFFF00"/>
                </a:solidFill>
                <a:latin typeface="黑体" panose="02010609060101010101" pitchFamily="49" charset="-122"/>
                <a:ea typeface="黑体" panose="02010609060101010101" pitchFamily="49" charset="-122"/>
                <a:sym typeface="+mn-ea"/>
              </a:rPr>
              <a:t>杀死未结合的</a:t>
            </a:r>
            <a:r>
              <a:rPr lang="en-US" altLang="zh-CN" sz="2400" dirty="0" smtClean="0">
                <a:solidFill>
                  <a:srgbClr val="FFFF00"/>
                </a:solidFill>
                <a:latin typeface="黑体" panose="02010609060101010101" pitchFamily="49" charset="-122"/>
                <a:ea typeface="黑体" panose="02010609060101010101" pitchFamily="49" charset="-122"/>
                <a:sym typeface="+mn-ea"/>
              </a:rPr>
              <a:t>F</a:t>
            </a:r>
            <a:r>
              <a:rPr lang="en-US" altLang="zh-CN" sz="2400" baseline="30000" dirty="0" smtClean="0">
                <a:solidFill>
                  <a:srgbClr val="FFFF00"/>
                </a:solidFill>
                <a:latin typeface="黑体" panose="02010609060101010101" pitchFamily="49" charset="-122"/>
                <a:ea typeface="黑体" panose="02010609060101010101" pitchFamily="49" charset="-122"/>
                <a:sym typeface="+mn-ea"/>
              </a:rPr>
              <a:t>-</a:t>
            </a:r>
            <a:r>
              <a:rPr lang="zh-CN" altLang="en-US" sz="2400" dirty="0" smtClean="0">
                <a:solidFill>
                  <a:srgbClr val="FFFF00"/>
                </a:solidFill>
                <a:latin typeface="黑体" panose="02010609060101010101" pitchFamily="49" charset="-122"/>
                <a:ea typeface="黑体" panose="02010609060101010101" pitchFamily="49" charset="-122"/>
                <a:sym typeface="+mn-ea"/>
              </a:rPr>
              <a:t>细菌）的</a:t>
            </a:r>
            <a:r>
              <a:rPr lang="zh-CN" altLang="en-US" sz="2400" dirty="0" smtClean="0">
                <a:solidFill>
                  <a:srgbClr val="FFFF00"/>
                </a:solidFill>
                <a:latin typeface="黑体" panose="02010609060101010101" pitchFamily="49" charset="-122"/>
                <a:ea typeface="黑体" panose="02010609060101010101" pitchFamily="49" charset="-122"/>
              </a:rPr>
              <a:t>培养基中</a:t>
            </a:r>
            <a:r>
              <a:rPr lang="zh-CN" altLang="en-US" sz="2400" dirty="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a:p>
            <a:pPr marL="0" indent="0">
              <a:lnSpc>
                <a:spcPts val="3000"/>
              </a:lnSpc>
              <a:spcBef>
                <a:spcPct val="0"/>
              </a:spcBef>
              <a:buNone/>
            </a:pPr>
            <a:r>
              <a:rPr lang="zh-CN" altLang="en-US"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④ </a:t>
            </a:r>
            <a:r>
              <a:rPr lang="zh-CN" altLang="en-US" sz="2400" dirty="0">
                <a:solidFill>
                  <a:srgbClr val="FFFF00"/>
                </a:solidFill>
                <a:latin typeface="黑体" panose="02010609060101010101" pitchFamily="49" charset="-122"/>
                <a:ea typeface="黑体" panose="02010609060101010101" pitchFamily="49" charset="-122"/>
              </a:rPr>
              <a:t>检查</a:t>
            </a:r>
            <a:r>
              <a:rPr lang="en-US" altLang="zh-CN" sz="2400" dirty="0">
                <a:solidFill>
                  <a:srgbClr val="FFFF00"/>
                </a:solidFill>
                <a:latin typeface="黑体" panose="02010609060101010101" pitchFamily="49" charset="-122"/>
                <a:ea typeface="黑体" panose="02010609060101010101" pitchFamily="49" charset="-122"/>
              </a:rPr>
              <a:t>F</a:t>
            </a:r>
            <a:r>
              <a:rPr lang="en-US" altLang="zh-CN" sz="2400" baseline="30000" dirty="0">
                <a:solidFill>
                  <a:srgbClr val="FFFF00"/>
                </a:solidFill>
                <a:latin typeface="黑体" panose="02010609060101010101" pitchFamily="49" charset="-122"/>
                <a:ea typeface="黑体" panose="02010609060101010101" pitchFamily="49" charset="-122"/>
              </a:rPr>
              <a:t>-</a:t>
            </a:r>
            <a:r>
              <a:rPr lang="zh-CN" altLang="en-US" sz="2400" dirty="0">
                <a:solidFill>
                  <a:srgbClr val="FFFF00"/>
                </a:solidFill>
                <a:latin typeface="黑体" panose="02010609060101010101" pitchFamily="49" charset="-122"/>
                <a:ea typeface="黑体" panose="02010609060101010101" pitchFamily="49" charset="-122"/>
              </a:rPr>
              <a:t>细菌所含供体基因   </a:t>
            </a:r>
            <a:r>
              <a:rPr lang="zh-CN" altLang="en-US" sz="2400" dirty="0">
                <a:latin typeface="黑体" panose="02010609060101010101" pitchFamily="49" charset="-122"/>
                <a:ea typeface="黑体" panose="02010609060101010101" pitchFamily="49" charset="-122"/>
              </a:rPr>
              <a:t>将获得不同接合时间的</a:t>
            </a:r>
            <a:r>
              <a:rPr lang="en-US" altLang="zh-CN" sz="2400" dirty="0">
                <a:latin typeface="黑体" panose="02010609060101010101" pitchFamily="49" charset="-122"/>
                <a:ea typeface="黑体" panose="02010609060101010101" pitchFamily="49" charset="-122"/>
              </a:rPr>
              <a:t>F</a:t>
            </a:r>
            <a:r>
              <a:rPr lang="en-US" altLang="zh-CN"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细菌样品都分别接种在含叠氮化钠，含噬菌体</a:t>
            </a:r>
            <a:r>
              <a:rPr lang="en-US" altLang="zh-CN" sz="2400" dirty="0">
                <a:latin typeface="黑体" panose="02010609060101010101" pitchFamily="49" charset="-122"/>
                <a:ea typeface="黑体" panose="02010609060101010101" pitchFamily="49" charset="-122"/>
              </a:rPr>
              <a:t>T1</a:t>
            </a:r>
            <a:r>
              <a:rPr lang="zh-CN" altLang="en-US" sz="2400" dirty="0">
                <a:latin typeface="黑体" panose="02010609060101010101" pitchFamily="49" charset="-122"/>
                <a:ea typeface="黑体" panose="02010609060101010101" pitchFamily="49" charset="-122"/>
              </a:rPr>
              <a:t>，含乳糖而无葡萄糖，含半乳糖而无葡萄糖的培养基上。</a:t>
            </a:r>
          </a:p>
          <a:p>
            <a:pPr marL="0" indent="0">
              <a:lnSpc>
                <a:spcPts val="3000"/>
              </a:lnSpc>
              <a:spcBef>
                <a:spcPct val="0"/>
              </a:spcBef>
              <a:buNone/>
            </a:pPr>
            <a:r>
              <a:rPr lang="zh-CN" altLang="en-US"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⑤ </a:t>
            </a:r>
            <a:r>
              <a:rPr lang="zh-CN" altLang="en-US" sz="2400" dirty="0">
                <a:solidFill>
                  <a:srgbClr val="FFFF00"/>
                </a:solidFill>
                <a:latin typeface="黑体" panose="02010609060101010101" pitchFamily="49" charset="-122"/>
                <a:ea typeface="黑体" panose="02010609060101010101" pitchFamily="49" charset="-122"/>
              </a:rPr>
              <a:t>作图   </a:t>
            </a:r>
            <a:r>
              <a:rPr lang="zh-CN" altLang="en-US" sz="2400" dirty="0">
                <a:latin typeface="黑体" panose="02010609060101010101" pitchFamily="49" charset="-122"/>
                <a:ea typeface="黑体" panose="02010609060101010101" pitchFamily="49" charset="-122"/>
              </a:rPr>
              <a:t>根据各基因出现时间先后的顺序将它排列在染色体上，并标明出现的时间，而各基因出现时间的差数就是它们之间的距离，这种图距是以时间（</a:t>
            </a:r>
            <a:r>
              <a:rPr lang="en-US" altLang="zh-CN" sz="2400" dirty="0">
                <a:latin typeface="黑体" panose="02010609060101010101" pitchFamily="49" charset="-122"/>
                <a:ea typeface="黑体" panose="02010609060101010101" pitchFamily="49" charset="-122"/>
              </a:rPr>
              <a:t>min</a:t>
            </a:r>
            <a:r>
              <a:rPr lang="zh-CN" altLang="en-US" sz="2400" dirty="0">
                <a:latin typeface="黑体" panose="02010609060101010101" pitchFamily="49" charset="-122"/>
                <a:ea typeface="黑体" panose="02010609060101010101" pitchFamily="49" charset="-122"/>
              </a:rPr>
              <a:t>）为单位。</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Grp="1" noChangeAspect="1"/>
          </p:cNvPicPr>
          <p:nvPr>
            <p:ph idx="1"/>
          </p:nvPr>
        </p:nvPicPr>
        <p:blipFill>
          <a:blip r:embed="rId2"/>
          <a:stretch>
            <a:fillRect/>
          </a:stretch>
        </p:blipFill>
        <p:spPr>
          <a:xfrm>
            <a:off x="152400" y="609600"/>
            <a:ext cx="4741863" cy="4073572"/>
          </a:xfrm>
        </p:spPr>
      </p:pic>
      <p:pic>
        <p:nvPicPr>
          <p:cNvPr id="30723" name="Picture 3"/>
          <p:cNvPicPr>
            <a:picLocks noChangeAspect="1"/>
          </p:cNvPicPr>
          <p:nvPr/>
        </p:nvPicPr>
        <p:blipFill>
          <a:blip r:embed="rId3"/>
          <a:stretch>
            <a:fillRect/>
          </a:stretch>
        </p:blipFill>
        <p:spPr>
          <a:xfrm>
            <a:off x="4949872" y="625522"/>
            <a:ext cx="3905250" cy="4057650"/>
          </a:xfrm>
          <a:prstGeom prst="rect">
            <a:avLst/>
          </a:prstGeom>
          <a:noFill/>
          <a:ln w="9525">
            <a:noFill/>
          </a:ln>
        </p:spPr>
      </p:pic>
      <p:sp>
        <p:nvSpPr>
          <p:cNvPr id="2" name="矩形 1"/>
          <p:cNvSpPr/>
          <p:nvPr/>
        </p:nvSpPr>
        <p:spPr>
          <a:xfrm>
            <a:off x="177421" y="4800600"/>
            <a:ext cx="8629650" cy="1200329"/>
          </a:xfrm>
          <a:prstGeom prst="rect">
            <a:avLst/>
          </a:prstGeom>
        </p:spPr>
        <p:txBody>
          <a:bodyPr wrap="square">
            <a:spAutoFit/>
          </a:bodyPr>
          <a:lstStyle/>
          <a:p>
            <a:pPr algn="just">
              <a:spcBef>
                <a:spcPct val="20000"/>
              </a:spcBef>
              <a:buClr>
                <a:schemeClr val="hlink"/>
              </a:buClr>
              <a:buSzPct val="110000"/>
              <a:buFont typeface="Wingdings" panose="05000000000000000000" pitchFamily="2" charset="2"/>
            </a:pPr>
            <a:r>
              <a:rPr lang="zh-CN" altLang="en-US" sz="2400" dirty="0">
                <a:latin typeface="黑体" panose="02010609060101010101" pitchFamily="49" charset="-122"/>
                <a:ea typeface="黑体" panose="02010609060101010101" pitchFamily="49" charset="-122"/>
              </a:rPr>
              <a:t>染色体从一端开始，这一端称为原点（</a:t>
            </a:r>
            <a:r>
              <a:rPr lang="en-US" altLang="zh-CN" sz="2400" dirty="0">
                <a:latin typeface="黑体" panose="02010609060101010101" pitchFamily="49" charset="-122"/>
                <a:ea typeface="黑体" panose="02010609060101010101" pitchFamily="49" charset="-122"/>
              </a:rPr>
              <a:t>origin</a:t>
            </a:r>
            <a:r>
              <a:rPr lang="zh-CN" altLang="en-US" sz="2400" dirty="0">
                <a:latin typeface="黑体" panose="02010609060101010101" pitchFamily="49" charset="-122"/>
                <a:ea typeface="黑体" panose="02010609060101010101" pitchFamily="49" charset="-122"/>
              </a:rPr>
              <a:t>）或</a:t>
            </a:r>
            <a:r>
              <a:rPr lang="en-US" altLang="zh-CN" sz="2400" dirty="0">
                <a:latin typeface="黑体" panose="02010609060101010101" pitchFamily="49" charset="-122"/>
                <a:ea typeface="黑体" panose="02010609060101010101" pitchFamily="49" charset="-122"/>
              </a:rPr>
              <a:t>O</a:t>
            </a:r>
            <a:r>
              <a:rPr lang="zh-CN" altLang="en-US" sz="2400" dirty="0">
                <a:latin typeface="黑体" panose="02010609060101010101" pitchFamily="49" charset="-122"/>
                <a:ea typeface="黑体" panose="02010609060101010101" pitchFamily="49" charset="-122"/>
              </a:rPr>
              <a:t>，以线性方式进入</a:t>
            </a:r>
            <a:r>
              <a:rPr lang="en-US" altLang="zh-CN" sz="2400" dirty="0">
                <a:latin typeface="黑体" panose="02010609060101010101" pitchFamily="49" charset="-122"/>
                <a:ea typeface="黑体" panose="02010609060101010101" pitchFamily="49" charset="-122"/>
              </a:rPr>
              <a:t>F</a:t>
            </a:r>
            <a:r>
              <a:rPr lang="zh-CN" altLang="en-US"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细胞中，基因离开原点越远，进入</a:t>
            </a:r>
            <a:r>
              <a:rPr lang="en-US" altLang="zh-CN" sz="2400" dirty="0">
                <a:latin typeface="黑体" panose="02010609060101010101" pitchFamily="49" charset="-122"/>
                <a:ea typeface="黑体" panose="02010609060101010101" pitchFamily="49" charset="-122"/>
              </a:rPr>
              <a:t>F</a:t>
            </a:r>
            <a:r>
              <a:rPr lang="zh-CN" altLang="en-US"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细胞越</a:t>
            </a:r>
            <a:r>
              <a:rPr lang="zh-CN" altLang="en-US" sz="2400" dirty="0" smtClean="0">
                <a:latin typeface="黑体" panose="02010609060101010101" pitchFamily="49" charset="-122"/>
                <a:ea typeface="黑体" panose="02010609060101010101" pitchFamily="49" charset="-122"/>
              </a:rPr>
              <a:t>迟，重组频率越低。</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3"/>
          <p:cNvSpPr txBox="1"/>
          <p:nvPr/>
        </p:nvSpPr>
        <p:spPr>
          <a:xfrm>
            <a:off x="609600" y="2514600"/>
            <a:ext cx="9144000" cy="793750"/>
          </a:xfrm>
          <a:prstGeom prst="rect">
            <a:avLst/>
          </a:prstGeom>
          <a:noFill/>
          <a:ln w="9525">
            <a:noFill/>
          </a:ln>
        </p:spPr>
        <p:txBody>
          <a:bodyPr>
            <a:spAutoFit/>
          </a:bodyPr>
          <a:lstStyle/>
          <a:p>
            <a:pPr algn="just">
              <a:spcBef>
                <a:spcPct val="20000"/>
              </a:spcBef>
              <a:buClr>
                <a:schemeClr val="hlink"/>
              </a:buClr>
              <a:buSzPct val="110000"/>
              <a:buFont typeface="Wingdings" panose="05000000000000000000" pitchFamily="2" charset="2"/>
            </a:pPr>
            <a:r>
              <a:rPr lang="en-US" altLang="zh-CN" sz="2400" dirty="0">
                <a:solidFill>
                  <a:schemeClr val="tx1"/>
                </a:solidFill>
                <a:latin typeface="Comic Sans MS" panose="030F0702030302020204" pitchFamily="66" charset="0"/>
                <a:ea typeface="黑体" panose="02010609060101010101" pitchFamily="49" charset="-122"/>
              </a:rPr>
              <a:t> </a:t>
            </a:r>
            <a:endParaRPr lang="zh-CN" altLang="en-US" sz="2400" dirty="0">
              <a:solidFill>
                <a:schemeClr val="tx1"/>
              </a:solidFill>
              <a:latin typeface="Comic Sans MS" panose="030F0702030302020204" pitchFamily="66" charset="0"/>
              <a:ea typeface="黑体" panose="02010609060101010101" pitchFamily="49" charset="-122"/>
            </a:endParaRPr>
          </a:p>
          <a:p>
            <a:pPr algn="just">
              <a:spcBef>
                <a:spcPct val="20000"/>
              </a:spcBef>
              <a:buClr>
                <a:schemeClr val="hlink"/>
              </a:buClr>
              <a:buSzPct val="110000"/>
              <a:buFont typeface="Wingdings" panose="05000000000000000000" pitchFamily="2" charset="2"/>
            </a:pPr>
            <a:endParaRPr lang="en-US" altLang="zh-CN" dirty="0">
              <a:solidFill>
                <a:schemeClr val="tx1"/>
              </a:solidFill>
              <a:latin typeface="Comic Sans MS" panose="030F0702030302020204" pitchFamily="66"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71809" y="838200"/>
            <a:ext cx="9053836" cy="2556304"/>
          </a:xfrm>
          <a:prstGeom prst="rect">
            <a:avLst/>
          </a:prstGeom>
        </p:spPr>
      </p:pic>
      <p:sp>
        <p:nvSpPr>
          <p:cNvPr id="3" name="文本框 2"/>
          <p:cNvSpPr txBox="1"/>
          <p:nvPr/>
        </p:nvSpPr>
        <p:spPr>
          <a:xfrm>
            <a:off x="228601" y="3733800"/>
            <a:ext cx="8763000" cy="1815882"/>
          </a:xfrm>
          <a:prstGeom prst="rect">
            <a:avLst/>
          </a:prstGeom>
          <a:noFill/>
        </p:spPr>
        <p:txBody>
          <a:bodyPr wrap="square" rtlCol="0">
            <a:spAutoFit/>
          </a:bodyPr>
          <a:lstStyle/>
          <a:p>
            <a:pPr algn="just"/>
            <a:r>
              <a:rPr lang="zh-CN" altLang="en-US" sz="2800" dirty="0">
                <a:latin typeface="黑体" panose="02010609060101010101" pitchFamily="49" charset="-122"/>
                <a:ea typeface="黑体" panose="02010609060101010101" pitchFamily="49" charset="-122"/>
              </a:rPr>
              <a:t>根据中断杂交技术，用杂交后</a:t>
            </a:r>
            <a:r>
              <a:rPr lang="en-US" altLang="zh-CN" sz="2800" dirty="0" err="1">
                <a:latin typeface="黑体" panose="02010609060101010101" pitchFamily="49" charset="-122"/>
                <a:ea typeface="黑体" panose="02010609060101010101" pitchFamily="49" charset="-122"/>
              </a:rPr>
              <a:t>Hfr</a:t>
            </a:r>
            <a:r>
              <a:rPr lang="zh-CN" altLang="en-US" sz="2800" dirty="0">
                <a:latin typeface="黑体" panose="02010609060101010101" pitchFamily="49" charset="-122"/>
                <a:ea typeface="黑体" panose="02010609060101010101" pitchFamily="49" charset="-122"/>
              </a:rPr>
              <a:t>基因最初在受体细菌中出现的时间作为指标，可以作连锁图。这里距离的单位是分钟，如</a:t>
            </a:r>
            <a:r>
              <a:rPr lang="en-US" altLang="zh-CN" sz="2800" dirty="0">
                <a:latin typeface="黑体" panose="02010609060101010101" pitchFamily="49" charset="-122"/>
                <a:ea typeface="黑体" panose="02010609060101010101" pitchFamily="49" charset="-122"/>
              </a:rPr>
              <a:t>ton</a:t>
            </a:r>
            <a:r>
              <a:rPr lang="zh-CN" altLang="en-US" sz="2800" dirty="0">
                <a:latin typeface="黑体" panose="02010609060101010101" pitchFamily="49" charset="-122"/>
                <a:ea typeface="黑体" panose="02010609060101010101" pitchFamily="49" charset="-122"/>
              </a:rPr>
              <a:t>在</a:t>
            </a:r>
            <a:r>
              <a:rPr lang="en-US" altLang="zh-CN" sz="2800" dirty="0" err="1">
                <a:latin typeface="黑体" panose="02010609060101010101" pitchFamily="49" charset="-122"/>
                <a:ea typeface="黑体" panose="02010609060101010101" pitchFamily="49" charset="-122"/>
              </a:rPr>
              <a:t>azi</a:t>
            </a:r>
            <a:r>
              <a:rPr lang="zh-CN" altLang="en-US" sz="2800" dirty="0">
                <a:latin typeface="黑体" panose="02010609060101010101" pitchFamily="49" charset="-122"/>
                <a:ea typeface="黑体" panose="02010609060101010101" pitchFamily="49" charset="-122"/>
              </a:rPr>
              <a:t>开始进入</a:t>
            </a:r>
            <a:r>
              <a:rPr lang="en-US" altLang="zh-CN" sz="2800" dirty="0">
                <a:latin typeface="黑体" panose="02010609060101010101" pitchFamily="49" charset="-122"/>
                <a:ea typeface="黑体" panose="02010609060101010101" pitchFamily="49" charset="-122"/>
              </a:rPr>
              <a:t>F</a:t>
            </a:r>
            <a:r>
              <a:rPr lang="zh-CN" altLang="en-US" sz="2800" baseline="300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细胞后</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分钟进入，那么</a:t>
            </a:r>
            <a:r>
              <a:rPr lang="en-US" altLang="zh-CN" sz="2800" dirty="0" err="1">
                <a:latin typeface="黑体" panose="02010609060101010101" pitchFamily="49" charset="-122"/>
                <a:ea typeface="黑体" panose="02010609060101010101" pitchFamily="49" charset="-122"/>
              </a:rPr>
              <a:t>azi</a:t>
            </a:r>
            <a:r>
              <a:rPr lang="zh-CN" altLang="en-US" sz="2800" dirty="0">
                <a:latin typeface="黑体" panose="02010609060101010101" pitchFamily="49" charset="-122"/>
                <a:ea typeface="黑体" panose="02010609060101010101" pitchFamily="49" charset="-122"/>
              </a:rPr>
              <a:t>和</a:t>
            </a:r>
            <a:r>
              <a:rPr lang="en-US" altLang="zh-CN" sz="2800" dirty="0">
                <a:latin typeface="黑体" panose="02010609060101010101" pitchFamily="49" charset="-122"/>
                <a:ea typeface="黑体" panose="02010609060101010101" pitchFamily="49" charset="-122"/>
              </a:rPr>
              <a:t>ton</a:t>
            </a:r>
            <a:r>
              <a:rPr lang="zh-CN" altLang="en-US" sz="2800" dirty="0">
                <a:latin typeface="黑体" panose="02010609060101010101" pitchFamily="49" charset="-122"/>
                <a:ea typeface="黑体" panose="02010609060101010101" pitchFamily="49" charset="-122"/>
              </a:rPr>
              <a:t>相隔</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单位</a:t>
            </a:r>
            <a:r>
              <a:rPr lang="zh-CN" altLang="en-US" sz="2800" dirty="0" smtClean="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2"/>
          <p:cNvPicPr>
            <a:picLocks noChangeAspect="1"/>
          </p:cNvPicPr>
          <p:nvPr/>
        </p:nvPicPr>
        <p:blipFill>
          <a:blip r:embed="rId2"/>
          <a:stretch>
            <a:fillRect/>
          </a:stretch>
        </p:blipFill>
        <p:spPr>
          <a:xfrm>
            <a:off x="381000" y="1143000"/>
            <a:ext cx="5108575" cy="5146459"/>
          </a:xfrm>
          <a:prstGeom prst="rect">
            <a:avLst/>
          </a:prstGeom>
          <a:noFill/>
          <a:ln w="9525">
            <a:noFill/>
          </a:ln>
        </p:spPr>
      </p:pic>
      <p:sp>
        <p:nvSpPr>
          <p:cNvPr id="19458" name="矩形 4"/>
          <p:cNvSpPr/>
          <p:nvPr/>
        </p:nvSpPr>
        <p:spPr>
          <a:xfrm>
            <a:off x="5562600" y="1093972"/>
            <a:ext cx="3505200" cy="5244513"/>
          </a:xfrm>
          <a:prstGeom prst="rect">
            <a:avLst/>
          </a:prstGeom>
          <a:noFill/>
          <a:ln w="9525">
            <a:noFill/>
          </a:ln>
        </p:spPr>
        <p:txBody>
          <a:bodyPr wrap="square" anchor="t" anchorCtr="0">
            <a:spAutoFit/>
          </a:bodyPr>
          <a:lstStyle/>
          <a:p>
            <a:pPr algn="just"/>
            <a:r>
              <a:rPr lang="en-US" altLang="zh-CN" dirty="0">
                <a:latin typeface="Comic Sans MS" panose="030F0702030302020204" pitchFamily="66" charset="0"/>
                <a:ea typeface="黑体" panose="02010609060101010101" pitchFamily="49" charset="-122"/>
              </a:rPr>
              <a:t> </a:t>
            </a:r>
            <a:endParaRPr lang="zh-CN" altLang="en-US" dirty="0">
              <a:latin typeface="Comic Sans MS" panose="030F0702030302020204" pitchFamily="66" charset="0"/>
              <a:ea typeface="黑体" panose="02010609060101010101" pitchFamily="49" charset="-122"/>
            </a:endParaRPr>
          </a:p>
          <a:p>
            <a:pPr algn="just"/>
            <a:r>
              <a:rPr lang="zh-CN" altLang="en-US" dirty="0" smtClean="0">
                <a:latin typeface="Comic Sans MS" panose="030F0702030302020204" pitchFamily="66" charset="0"/>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①原点（基因</a:t>
            </a:r>
            <a:r>
              <a:rPr lang="en-US" altLang="zh-CN" sz="2400" b="1" dirty="0">
                <a:latin typeface="黑体" panose="02010609060101010101" pitchFamily="49" charset="-122"/>
                <a:ea typeface="黑体" panose="02010609060101010101" pitchFamily="49" charset="-122"/>
              </a:rPr>
              <a:t>Ori</a:t>
            </a:r>
            <a:r>
              <a:rPr lang="zh-CN" altLang="en-US" sz="2400" b="1" dirty="0">
                <a:latin typeface="黑体" panose="02010609060101010101" pitchFamily="49" charset="-122"/>
                <a:ea typeface="黑体" panose="02010609060101010101" pitchFamily="49" charset="-122"/>
              </a:rPr>
              <a:t>），它是染色体转移的起始点</a:t>
            </a:r>
          </a:p>
          <a:p>
            <a:pPr algn="just"/>
            <a:r>
              <a:rPr lang="zh-CN" altLang="en-US" sz="2400" b="1"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pPr algn="just"/>
            <a:r>
              <a:rPr lang="zh-CN" altLang="en-US" sz="2400" b="1" dirty="0" smtClean="0">
                <a:latin typeface="黑体" panose="02010609060101010101" pitchFamily="49" charset="-122"/>
                <a:ea typeface="黑体" panose="02010609060101010101" pitchFamily="49" charset="-122"/>
              </a:rPr>
              <a:t>②</a:t>
            </a:r>
            <a:r>
              <a:rPr lang="zh-CN" altLang="en-US" sz="2400" b="1" dirty="0">
                <a:latin typeface="黑体" panose="02010609060101010101" pitchFamily="49" charset="-122"/>
                <a:ea typeface="黑体" panose="02010609060101010101" pitchFamily="49" charset="-122"/>
              </a:rPr>
              <a:t>致育性基因（</a:t>
            </a:r>
            <a:r>
              <a:rPr lang="en-US" altLang="zh-CN" sz="2400" b="1" dirty="0">
                <a:latin typeface="黑体" panose="02010609060101010101" pitchFamily="49" charset="-122"/>
                <a:ea typeface="黑体" panose="02010609060101010101" pitchFamily="49" charset="-122"/>
              </a:rPr>
              <a:t>Fertility Genes</a:t>
            </a:r>
            <a:r>
              <a:rPr lang="zh-CN" altLang="en-US" sz="2400" b="1" dirty="0">
                <a:latin typeface="黑体" panose="02010609060101010101" pitchFamily="49" charset="-122"/>
                <a:ea typeface="黑体" panose="02010609060101010101" pitchFamily="49" charset="-122"/>
              </a:rPr>
              <a:t>）可使</a:t>
            </a:r>
            <a:r>
              <a:rPr lang="en-US" altLang="zh-CN" sz="2400" b="1" dirty="0">
                <a:latin typeface="黑体" panose="02010609060101010101" pitchFamily="49" charset="-122"/>
                <a:ea typeface="黑体" panose="02010609060101010101" pitchFamily="49" charset="-122"/>
              </a:rPr>
              <a:t>F</a:t>
            </a:r>
            <a:r>
              <a:rPr lang="zh-CN" altLang="en-US" sz="2400" b="1" baseline="30000" dirty="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细胞转化为</a:t>
            </a:r>
            <a:r>
              <a:rPr lang="en-US" altLang="zh-CN" sz="2400" b="1" dirty="0">
                <a:latin typeface="黑体" panose="02010609060101010101" pitchFamily="49" charset="-122"/>
                <a:ea typeface="黑体" panose="02010609060101010101" pitchFamily="49" charset="-122"/>
              </a:rPr>
              <a:t>F</a:t>
            </a:r>
            <a:r>
              <a:rPr lang="zh-CN" altLang="en-US" sz="2400" b="1" baseline="30000" dirty="0">
                <a:latin typeface="黑体" panose="02010609060101010101" pitchFamily="49" charset="-122"/>
                <a:ea typeface="黑体" panose="02010609060101010101" pitchFamily="49" charset="-122"/>
              </a:rPr>
              <a:t>＋</a:t>
            </a:r>
          </a:p>
          <a:p>
            <a:pPr algn="just">
              <a:lnSpc>
                <a:spcPct val="120000"/>
              </a:lnSpc>
            </a:pPr>
            <a:r>
              <a:rPr lang="zh-CN" altLang="en-US" sz="2400" b="1"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pPr algn="just">
              <a:lnSpc>
                <a:spcPct val="120000"/>
              </a:lnSpc>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③配对区（</a:t>
            </a:r>
            <a:r>
              <a:rPr lang="en-US" altLang="zh-CN" sz="2400" b="1" dirty="0">
                <a:latin typeface="黑体" panose="02010609060101010101" pitchFamily="49" charset="-122"/>
                <a:ea typeface="黑体" panose="02010609060101010101" pitchFamily="49" charset="-122"/>
              </a:rPr>
              <a:t>pairing region</a:t>
            </a:r>
            <a:r>
              <a:rPr lang="zh-CN" altLang="en-US" sz="2400" b="1" dirty="0">
                <a:latin typeface="黑体" panose="02010609060101010101" pitchFamily="49" charset="-122"/>
                <a:ea typeface="黑体" panose="02010609060101010101" pitchFamily="49" charset="-122"/>
              </a:rPr>
              <a:t>），它的核苷酸顺序中有一段或多段与细菌染色体</a:t>
            </a:r>
            <a:r>
              <a:rPr lang="en-US" altLang="zh-CN" sz="2400" b="1" dirty="0">
                <a:latin typeface="黑体" panose="02010609060101010101" pitchFamily="49" charset="-122"/>
                <a:ea typeface="黑体" panose="02010609060101010101" pitchFamily="49" charset="-122"/>
              </a:rPr>
              <a:t>DNA</a:t>
            </a:r>
            <a:r>
              <a:rPr lang="zh-CN" altLang="en-US" sz="2400" b="1" dirty="0">
                <a:latin typeface="黑体" panose="02010609060101010101" pitchFamily="49" charset="-122"/>
                <a:ea typeface="黑体" panose="02010609060101010101" pitchFamily="49" charset="-122"/>
              </a:rPr>
              <a:t>的某些区段（</a:t>
            </a:r>
            <a:r>
              <a:rPr lang="en-US" altLang="zh-CN" sz="2400" b="1" dirty="0">
                <a:latin typeface="黑体" panose="02010609060101010101" pitchFamily="49" charset="-122"/>
                <a:ea typeface="黑体" panose="02010609060101010101" pitchFamily="49" charset="-122"/>
              </a:rPr>
              <a:t>IS</a:t>
            </a:r>
            <a:r>
              <a:rPr lang="zh-CN" altLang="en-US" sz="2400" b="1" dirty="0">
                <a:latin typeface="黑体" panose="02010609060101010101" pitchFamily="49" charset="-122"/>
                <a:ea typeface="黑体" panose="02010609060101010101" pitchFamily="49" charset="-122"/>
              </a:rPr>
              <a:t>等）是对应的。</a:t>
            </a:r>
            <a:endParaRPr lang="en-US" altLang="zh-CN" sz="2400" b="1" dirty="0">
              <a:latin typeface="黑体" panose="02010609060101010101" pitchFamily="49" charset="-122"/>
              <a:ea typeface="黑体" panose="02010609060101010101" pitchFamily="49" charset="-122"/>
            </a:endParaRPr>
          </a:p>
        </p:txBody>
      </p:sp>
      <p:sp>
        <p:nvSpPr>
          <p:cNvPr id="2" name="文本框 1"/>
          <p:cNvSpPr txBox="1"/>
          <p:nvPr/>
        </p:nvSpPr>
        <p:spPr>
          <a:xfrm>
            <a:off x="2743200" y="304800"/>
            <a:ext cx="5181600" cy="646331"/>
          </a:xfrm>
          <a:prstGeom prst="rect">
            <a:avLst/>
          </a:prstGeom>
          <a:noFill/>
        </p:spPr>
        <p:txBody>
          <a:bodyPr wrap="square" rtlCol="0">
            <a:spAutoFit/>
          </a:bodyPr>
          <a:lstStyle/>
          <a:p>
            <a:pPr algn="ctr"/>
            <a:r>
              <a:rPr lang="en-US" altLang="zh-CN" sz="3600" dirty="0">
                <a:latin typeface="Comic Sans MS" panose="030F0702030302020204" pitchFamily="66" charset="0"/>
                <a:ea typeface="黑体" panose="02010609060101010101" pitchFamily="49" charset="-122"/>
              </a:rPr>
              <a:t>F</a:t>
            </a:r>
            <a:r>
              <a:rPr lang="zh-CN" altLang="en-US" sz="3600" dirty="0">
                <a:latin typeface="Comic Sans MS" panose="030F0702030302020204" pitchFamily="66" charset="0"/>
                <a:ea typeface="黑体" panose="02010609060101010101" pitchFamily="49" charset="-122"/>
              </a:rPr>
              <a:t>因子插入染色体的过程</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内容占位符 3" descr="F.jpg"/>
          <p:cNvPicPr>
            <a:picLocks noGrp="1" noChangeAspect="1"/>
          </p:cNvPicPr>
          <p:nvPr>
            <p:ph idx="1"/>
          </p:nvPr>
        </p:nvPicPr>
        <p:blipFill>
          <a:blip r:embed="rId2"/>
          <a:srcRect/>
          <a:stretch>
            <a:fillRect/>
          </a:stretch>
        </p:blipFill>
        <p:spPr>
          <a:xfrm>
            <a:off x="228600" y="457200"/>
            <a:ext cx="3429000" cy="2955925"/>
          </a:xfrm>
        </p:spPr>
      </p:pic>
      <p:pic>
        <p:nvPicPr>
          <p:cNvPr id="34819" name="图片 4" descr="图片2.jpg"/>
          <p:cNvPicPr>
            <a:picLocks noChangeAspect="1"/>
          </p:cNvPicPr>
          <p:nvPr/>
        </p:nvPicPr>
        <p:blipFill>
          <a:blip r:embed="rId3"/>
          <a:stretch>
            <a:fillRect/>
          </a:stretch>
        </p:blipFill>
        <p:spPr>
          <a:xfrm>
            <a:off x="152400" y="3509645"/>
            <a:ext cx="8933180" cy="2887980"/>
          </a:xfrm>
          <a:prstGeom prst="rect">
            <a:avLst/>
          </a:prstGeom>
          <a:noFill/>
          <a:ln w="9525">
            <a:noFill/>
          </a:ln>
        </p:spPr>
      </p:pic>
      <p:sp>
        <p:nvSpPr>
          <p:cNvPr id="34820" name="矩形 5"/>
          <p:cNvSpPr/>
          <p:nvPr/>
        </p:nvSpPr>
        <p:spPr>
          <a:xfrm>
            <a:off x="3810000" y="381000"/>
            <a:ext cx="5334000" cy="3046413"/>
          </a:xfrm>
          <a:prstGeom prst="rect">
            <a:avLst/>
          </a:prstGeom>
          <a:noFill/>
          <a:ln w="9525">
            <a:noFill/>
          </a:ln>
        </p:spPr>
        <p:txBody>
          <a:bodyPr>
            <a:spAutoFit/>
          </a:bodyPr>
          <a:lstStyle/>
          <a:p>
            <a:r>
              <a:rPr lang="zh-CN" altLang="en-US" sz="2400" dirty="0">
                <a:latin typeface="Comic Sans MS" panose="030F0702030302020204" pitchFamily="66" charset="0"/>
                <a:ea typeface="黑体" panose="02010609060101010101" pitchFamily="49" charset="-122"/>
              </a:rPr>
              <a:t>插入</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因子的一端将是</a:t>
            </a:r>
            <a:r>
              <a:rPr lang="en-US" altLang="zh-CN" sz="2400" dirty="0">
                <a:latin typeface="Comic Sans MS" panose="030F0702030302020204" pitchFamily="66" charset="0"/>
                <a:ea typeface="黑体" panose="02010609060101010101" pitchFamily="49" charset="-122"/>
              </a:rPr>
              <a:t>origin </a:t>
            </a:r>
            <a:r>
              <a:rPr lang="zh-CN" altLang="en-US" sz="2400" dirty="0">
                <a:latin typeface="Comic Sans MS" panose="030F0702030302020204" pitchFamily="66" charset="0"/>
                <a:ea typeface="黑体" panose="02010609060101010101" pitchFamily="49" charset="-122"/>
              </a:rPr>
              <a:t>（原点），从原点</a:t>
            </a:r>
            <a:r>
              <a:rPr lang="en-US" altLang="zh-CN" sz="2400" dirty="0">
                <a:latin typeface="Comic Sans MS" panose="030F0702030302020204" pitchFamily="66" charset="0"/>
                <a:ea typeface="黑体" panose="02010609060101010101" pitchFamily="49" charset="-122"/>
              </a:rPr>
              <a:t>Hfr</a:t>
            </a:r>
            <a:r>
              <a:rPr lang="zh-CN" altLang="en-US" sz="2400" dirty="0">
                <a:latin typeface="Comic Sans MS" panose="030F0702030302020204" pitchFamily="66" charset="0"/>
                <a:ea typeface="黑体" panose="02010609060101010101" pitchFamily="49" charset="-122"/>
              </a:rPr>
              <a:t>染色体的转移开始；在</a:t>
            </a:r>
            <a:r>
              <a:rPr lang="en-US" altLang="zh-CN" sz="2400" dirty="0">
                <a:latin typeface="Comic Sans MS" panose="030F0702030302020204" pitchFamily="66" charset="0"/>
                <a:ea typeface="黑体" panose="02010609060101010101" pitchFamily="49" charset="-122"/>
              </a:rPr>
              <a:t>F</a:t>
            </a:r>
            <a:r>
              <a:rPr lang="zh-CN" altLang="en-US" sz="2400" dirty="0">
                <a:latin typeface="Comic Sans MS" panose="030F0702030302020204" pitchFamily="66" charset="0"/>
                <a:ea typeface="黑体" panose="02010609060101010101" pitchFamily="49" charset="-122"/>
              </a:rPr>
              <a:t>因子的另一端为终止点（</a:t>
            </a:r>
            <a:r>
              <a:rPr lang="en-US" altLang="zh-CN" sz="2400" dirty="0">
                <a:latin typeface="Comic Sans MS" panose="030F0702030302020204" pitchFamily="66" charset="0"/>
                <a:ea typeface="黑体" panose="02010609060101010101" pitchFamily="49" charset="-122"/>
              </a:rPr>
              <a:t>terminus</a:t>
            </a:r>
            <a:r>
              <a:rPr lang="zh-CN" altLang="en-US" sz="2400" dirty="0">
                <a:latin typeface="Comic Sans MS" panose="030F0702030302020204" pitchFamily="66" charset="0"/>
                <a:ea typeface="黑体" panose="02010609060101010101" pitchFamily="49" charset="-122"/>
              </a:rPr>
              <a:t>）可能并不被转移，除非整个染色体都被转移</a:t>
            </a:r>
            <a:r>
              <a:rPr lang="zh-CN" altLang="en-US" sz="2400" dirty="0">
                <a:solidFill>
                  <a:schemeClr val="tx1"/>
                </a:solidFill>
                <a:latin typeface="Comic Sans MS" panose="030F0702030302020204" pitchFamily="66" charset="0"/>
                <a:ea typeface="黑体" panose="02010609060101010101" pitchFamily="49" charset="-122"/>
              </a:rPr>
              <a:t>。因为在所有的基因被转移之前染色体经常断裂，并且因为</a:t>
            </a:r>
            <a:r>
              <a:rPr lang="en-US" altLang="zh-CN" sz="2400" dirty="0">
                <a:solidFill>
                  <a:schemeClr val="tx1"/>
                </a:solidFill>
                <a:latin typeface="Comic Sans MS" panose="030F0702030302020204" pitchFamily="66" charset="0"/>
                <a:ea typeface="黑体" panose="02010609060101010101" pitchFamily="49" charset="-122"/>
              </a:rPr>
              <a:t>F</a:t>
            </a:r>
            <a:r>
              <a:rPr lang="zh-CN" altLang="en-US" sz="2400" dirty="0">
                <a:solidFill>
                  <a:schemeClr val="tx1"/>
                </a:solidFill>
                <a:latin typeface="Comic Sans MS" panose="030F0702030302020204" pitchFamily="66" charset="0"/>
                <a:ea typeface="黑体" panose="02010609060101010101" pitchFamily="49" charset="-122"/>
              </a:rPr>
              <a:t>因子的未端常与育性有关，这样仅一小部分的受体细胞将被转变成雄性细胞（</a:t>
            </a:r>
            <a:r>
              <a:rPr lang="en-US" altLang="zh-CN" sz="2400" dirty="0">
                <a:solidFill>
                  <a:schemeClr val="tx1"/>
                </a:solidFill>
                <a:latin typeface="Comic Sans MS" panose="030F0702030302020204" pitchFamily="66" charset="0"/>
                <a:ea typeface="黑体" panose="02010609060101010101" pitchFamily="49" charset="-122"/>
              </a:rPr>
              <a:t>F</a:t>
            </a:r>
            <a:r>
              <a:rPr lang="en-US" altLang="zh-CN" sz="2400" baseline="30000" dirty="0">
                <a:solidFill>
                  <a:schemeClr val="tx1"/>
                </a:solidFill>
                <a:latin typeface="Comic Sans MS" panose="030F0702030302020204" pitchFamily="66" charset="0"/>
                <a:ea typeface="黑体" panose="02010609060101010101" pitchFamily="49" charset="-122"/>
              </a:rPr>
              <a:t>+</a:t>
            </a:r>
            <a:r>
              <a:rPr lang="zh-CN" altLang="en-US" sz="2400" dirty="0">
                <a:solidFill>
                  <a:schemeClr val="tx1"/>
                </a:solidFill>
                <a:latin typeface="Comic Sans MS" panose="030F0702030302020204" pitchFamily="66" charset="0"/>
                <a:ea typeface="黑体" panose="02010609060101010101" pitchFamily="49" charset="-122"/>
              </a:rPr>
              <a:t>）。</a:t>
            </a:r>
            <a:endParaRPr lang="zh-CN" altLang="en-US" sz="24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idx="1"/>
          </p:nvPr>
        </p:nvSpPr>
        <p:spPr>
          <a:xfrm>
            <a:off x="325272" y="598227"/>
            <a:ext cx="8575675" cy="1295400"/>
          </a:xfrm>
        </p:spPr>
        <p:txBody>
          <a:bodyPr vert="horz" wrap="square" lIns="91440" tIns="45720" rIns="91440" bIns="45720" anchor="t" anchorCtr="0"/>
          <a:lstStyle/>
          <a:p>
            <a:pPr marL="0">
              <a:spcBef>
                <a:spcPct val="50000"/>
              </a:spcBef>
              <a:buClr>
                <a:schemeClr val="bg1"/>
              </a:buClr>
              <a:buNone/>
            </a:pPr>
            <a:r>
              <a:rPr lang="zh-CN" altLang="en-US" sz="2400" dirty="0">
                <a:latin typeface="黑体" panose="02010609060101010101" pitchFamily="49" charset="-122"/>
                <a:ea typeface="黑体" panose="02010609060101010101" pitchFamily="49" charset="-122"/>
              </a:rPr>
              <a:t>每个</a:t>
            </a:r>
            <a:r>
              <a:rPr lang="en-US" altLang="zh-CN" sz="2400" dirty="0">
                <a:latin typeface="黑体" panose="02010609060101010101" pitchFamily="49" charset="-122"/>
                <a:ea typeface="黑体" panose="02010609060101010101" pitchFamily="49" charset="-122"/>
              </a:rPr>
              <a:t>Hfr</a:t>
            </a:r>
            <a:r>
              <a:rPr lang="zh-CN" altLang="en-US" sz="2400" dirty="0">
                <a:latin typeface="黑体" panose="02010609060101010101" pitchFamily="49" charset="-122"/>
                <a:ea typeface="黑体" panose="02010609060101010101" pitchFamily="49" charset="-122"/>
              </a:rPr>
              <a:t>菌系的基因排列顺序都是相同的</a:t>
            </a:r>
            <a:r>
              <a:rPr lang="zh-CN" altLang="en-US" sz="2400" dirty="0" smtClean="0">
                <a:latin typeface="黑体" panose="02010609060101010101" pitchFamily="49" charset="-122"/>
                <a:ea typeface="黑体" panose="02010609060101010101" pitchFamily="49" charset="-122"/>
              </a:rPr>
              <a:t>，</a:t>
            </a:r>
            <a:r>
              <a:rPr lang="zh-CN" altLang="en-US" sz="2400" dirty="0" smtClean="0">
                <a:solidFill>
                  <a:srgbClr val="FFFF00"/>
                </a:solidFill>
                <a:latin typeface="黑体" panose="02010609060101010101" pitchFamily="49" charset="-122"/>
                <a:ea typeface="黑体" panose="02010609060101010101" pitchFamily="49" charset="-122"/>
              </a:rPr>
              <a:t>由于</a:t>
            </a:r>
            <a:r>
              <a:rPr lang="en-US" altLang="zh-CN" sz="2400" dirty="0" smtClean="0">
                <a:solidFill>
                  <a:srgbClr val="FFFF00"/>
                </a:solidFill>
                <a:latin typeface="黑体" panose="02010609060101010101" pitchFamily="49" charset="-122"/>
                <a:ea typeface="黑体" panose="02010609060101010101" pitchFamily="49" charset="-122"/>
              </a:rPr>
              <a:t>F</a:t>
            </a:r>
            <a:r>
              <a:rPr lang="zh-CN" altLang="en-US" sz="2400" dirty="0" smtClean="0">
                <a:solidFill>
                  <a:srgbClr val="FFFF00"/>
                </a:solidFill>
                <a:latin typeface="黑体" panose="02010609060101010101" pitchFamily="49" charset="-122"/>
                <a:ea typeface="黑体" panose="02010609060101010101" pitchFamily="49" charset="-122"/>
              </a:rPr>
              <a:t>因子与基因组整合位点的不同，导致</a:t>
            </a:r>
            <a:r>
              <a:rPr lang="en-US" altLang="zh-CN" sz="2400" dirty="0" smtClean="0">
                <a:solidFill>
                  <a:srgbClr val="FFFF00"/>
                </a:solidFill>
                <a:latin typeface="黑体" panose="02010609060101010101" pitchFamily="49" charset="-122"/>
                <a:ea typeface="黑体" panose="02010609060101010101" pitchFamily="49" charset="-122"/>
              </a:rPr>
              <a:t>O</a:t>
            </a:r>
            <a:r>
              <a:rPr lang="zh-CN" altLang="en-US" sz="2400" dirty="0">
                <a:solidFill>
                  <a:srgbClr val="FFFF00"/>
                </a:solidFill>
                <a:latin typeface="黑体" panose="02010609060101010101" pitchFamily="49" charset="-122"/>
                <a:ea typeface="黑体" panose="02010609060101010101" pitchFamily="49" charset="-122"/>
              </a:rPr>
              <a:t>点的位置有</a:t>
            </a:r>
            <a:r>
              <a:rPr lang="zh-CN" altLang="en-US" sz="2400" dirty="0" smtClean="0">
                <a:solidFill>
                  <a:srgbClr val="FFFF00"/>
                </a:solidFill>
                <a:latin typeface="黑体" panose="02010609060101010101" pitchFamily="49" charset="-122"/>
                <a:ea typeface="黑体" panose="02010609060101010101" pitchFamily="49" charset="-122"/>
              </a:rPr>
              <a:t>改变，</a:t>
            </a:r>
            <a:r>
              <a:rPr lang="zh-CN" altLang="en-US" sz="2400" dirty="0">
                <a:solidFill>
                  <a:srgbClr val="FFFF00"/>
                </a:solidFill>
                <a:latin typeface="黑体" panose="02010609060101010101" pitchFamily="49" charset="-122"/>
                <a:ea typeface="黑体" panose="02010609060101010101" pitchFamily="49" charset="-122"/>
              </a:rPr>
              <a:t>基因转移的方向不尽相同。 </a:t>
            </a:r>
          </a:p>
        </p:txBody>
      </p:sp>
      <p:pic>
        <p:nvPicPr>
          <p:cNvPr id="55299" name="Picture 3" descr="gap283 f(10-8)-1"/>
          <p:cNvPicPr>
            <a:picLocks noChangeAspect="1"/>
          </p:cNvPicPr>
          <p:nvPr/>
        </p:nvPicPr>
        <p:blipFill>
          <a:blip r:embed="rId2"/>
          <a:stretch>
            <a:fillRect/>
          </a:stretch>
        </p:blipFill>
        <p:spPr>
          <a:xfrm>
            <a:off x="228600" y="1752600"/>
            <a:ext cx="8824747" cy="1752600"/>
          </a:xfrm>
          <a:prstGeom prst="rect">
            <a:avLst/>
          </a:prstGeom>
          <a:noFill/>
          <a:ln w="9525">
            <a:noFill/>
          </a:ln>
        </p:spPr>
      </p:pic>
      <p:pic>
        <p:nvPicPr>
          <p:cNvPr id="55300" name="Picture 4" descr="gap283 f(10-8)-2"/>
          <p:cNvPicPr>
            <a:picLocks noChangeAspect="1"/>
          </p:cNvPicPr>
          <p:nvPr/>
        </p:nvPicPr>
        <p:blipFill>
          <a:blip r:embed="rId3"/>
          <a:stretch>
            <a:fillRect/>
          </a:stretch>
        </p:blipFill>
        <p:spPr>
          <a:xfrm>
            <a:off x="228600" y="3581400"/>
            <a:ext cx="8915400" cy="1341120"/>
          </a:xfrm>
          <a:prstGeom prst="rect">
            <a:avLst/>
          </a:prstGeom>
          <a:noFill/>
          <a:ln w="9525">
            <a:noFill/>
          </a:ln>
        </p:spPr>
      </p:pic>
      <p:pic>
        <p:nvPicPr>
          <p:cNvPr id="55301" name="Picture 5" descr="gap283 f(10-8)-3"/>
          <p:cNvPicPr>
            <a:picLocks noChangeAspect="1"/>
          </p:cNvPicPr>
          <p:nvPr/>
        </p:nvPicPr>
        <p:blipFill>
          <a:blip r:embed="rId4"/>
          <a:stretch>
            <a:fillRect/>
          </a:stretch>
        </p:blipFill>
        <p:spPr>
          <a:xfrm>
            <a:off x="228600" y="5029200"/>
            <a:ext cx="8915400" cy="1411605"/>
          </a:xfrm>
          <a:prstGeom prst="rect">
            <a:avLst/>
          </a:prstGeom>
          <a:noFill/>
          <a:ln w="9525">
            <a:noFill/>
          </a:ln>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idx="1"/>
          </p:nvPr>
        </p:nvSpPr>
        <p:spPr>
          <a:xfrm>
            <a:off x="202565" y="762000"/>
            <a:ext cx="8636635" cy="5181600"/>
          </a:xfrm>
        </p:spPr>
        <p:txBody>
          <a:bodyPr vert="horz" wrap="square" lIns="91440" tIns="45720" rIns="91440" bIns="45720" anchor="t" anchorCtr="0"/>
          <a:lstStyle/>
          <a:p>
            <a:pPr algn="just">
              <a:lnSpc>
                <a:spcPct val="150000"/>
              </a:lnSpc>
              <a:buNone/>
            </a:pPr>
            <a:r>
              <a:rPr lang="en-US" altLang="zh-CN" sz="2800" dirty="0">
                <a:solidFill>
                  <a:srgbClr val="FFFF00"/>
                </a:solidFill>
                <a:latin typeface="Comic Sans MS" panose="030F0702030302020204" pitchFamily="66" charset="0"/>
                <a:ea typeface="黑体" panose="02010609060101010101" pitchFamily="49" charset="-122"/>
              </a:rPr>
              <a:t>8.4.2 </a:t>
            </a:r>
            <a:r>
              <a:rPr lang="zh-CN" altLang="en-US" sz="2800" dirty="0">
                <a:solidFill>
                  <a:srgbClr val="FFFF00"/>
                </a:solidFill>
                <a:latin typeface="Comic Sans MS" panose="030F0702030302020204" pitchFamily="66" charset="0"/>
                <a:ea typeface="黑体" panose="02010609060101010101" pitchFamily="49" charset="-122"/>
              </a:rPr>
              <a:t>重组作图</a:t>
            </a:r>
            <a:endParaRPr lang="en-US" altLang="zh-CN" sz="2800" dirty="0">
              <a:solidFill>
                <a:srgbClr val="FFFF00"/>
              </a:solidFill>
              <a:latin typeface="Comic Sans MS" panose="030F0702030302020204" pitchFamily="66" charset="0"/>
              <a:ea typeface="黑体" panose="02010609060101010101" pitchFamily="49" charset="-122"/>
            </a:endParaRPr>
          </a:p>
          <a:p>
            <a:pPr algn="just">
              <a:lnSpc>
                <a:spcPts val="3800"/>
              </a:lnSpc>
              <a:spcBef>
                <a:spcPct val="0"/>
              </a:spcBef>
              <a:buNone/>
            </a:pPr>
            <a:r>
              <a:rPr lang="zh-CN" altLang="en-US" sz="2400" dirty="0" smtClean="0">
                <a:latin typeface="Comic Sans MS" panose="030F0702030302020204" pitchFamily="66" charset="0"/>
                <a:ea typeface="黑体" panose="02010609060101010101" pitchFamily="49" charset="-122"/>
              </a:rPr>
              <a:t>在</a:t>
            </a:r>
            <a:r>
              <a:rPr lang="zh-CN" altLang="en-US" sz="2400" dirty="0">
                <a:latin typeface="Comic Sans MS" panose="030F0702030302020204" pitchFamily="66" charset="0"/>
                <a:ea typeface="黑体" panose="02010609060101010101" pitchFamily="49" charset="-122"/>
              </a:rPr>
              <a:t>中断杂交试验中，根据基因转移的先后次序，以时间</a:t>
            </a:r>
          </a:p>
          <a:p>
            <a:pPr algn="just">
              <a:lnSpc>
                <a:spcPts val="3800"/>
              </a:lnSpc>
              <a:spcBef>
                <a:spcPct val="0"/>
              </a:spcBef>
              <a:buNone/>
            </a:pPr>
            <a:r>
              <a:rPr lang="zh-CN" altLang="en-US" sz="2400" dirty="0">
                <a:latin typeface="Comic Sans MS" panose="030F0702030302020204" pitchFamily="66" charset="0"/>
                <a:ea typeface="黑体" panose="02010609060101010101" pitchFamily="49" charset="-122"/>
              </a:rPr>
              <a:t>为单位求出各基因间的距离－－时间单位法（</a:t>
            </a:r>
            <a:r>
              <a:rPr lang="en-US" altLang="zh-CN" sz="2400" dirty="0">
                <a:latin typeface="Comic Sans MS" panose="030F0702030302020204" pitchFamily="66" charset="0"/>
                <a:ea typeface="黑体" panose="02010609060101010101" pitchFamily="49" charset="-122"/>
              </a:rPr>
              <a:t>time-unit </a:t>
            </a:r>
          </a:p>
          <a:p>
            <a:pPr algn="just">
              <a:lnSpc>
                <a:spcPts val="3800"/>
              </a:lnSpc>
              <a:spcBef>
                <a:spcPct val="0"/>
              </a:spcBef>
              <a:buNone/>
            </a:pPr>
            <a:r>
              <a:rPr lang="en-US" altLang="zh-CN" sz="2400" dirty="0">
                <a:latin typeface="Comic Sans MS" panose="030F0702030302020204" pitchFamily="66" charset="0"/>
                <a:ea typeface="黑体" panose="02010609060101010101" pitchFamily="49" charset="-122"/>
              </a:rPr>
              <a:t>method</a:t>
            </a:r>
            <a:r>
              <a:rPr lang="zh-CN" altLang="en-US" sz="2400" dirty="0">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如果两基因间转移的时间（单位）短，接近两分</a:t>
            </a:r>
          </a:p>
          <a:p>
            <a:pPr algn="just">
              <a:lnSpc>
                <a:spcPts val="3800"/>
              </a:lnSpc>
              <a:spcBef>
                <a:spcPct val="0"/>
              </a:spcBef>
              <a:buNone/>
            </a:pPr>
            <a:r>
              <a:rPr lang="zh-CN" altLang="en-US" sz="2400" dirty="0">
                <a:solidFill>
                  <a:srgbClr val="FFFF00"/>
                </a:solidFill>
                <a:latin typeface="Comic Sans MS" panose="030F0702030302020204" pitchFamily="66" charset="0"/>
                <a:ea typeface="黑体" panose="02010609060101010101" pitchFamily="49" charset="-122"/>
              </a:rPr>
              <a:t>钟，那么用中断杂交技术得的基因间距离就不很精确可靠。</a:t>
            </a:r>
          </a:p>
          <a:p>
            <a:pPr marL="0" indent="0">
              <a:lnSpc>
                <a:spcPct val="130000"/>
              </a:lnSpc>
              <a:spcBef>
                <a:spcPct val="20000"/>
              </a:spcBef>
              <a:buClr>
                <a:schemeClr val="hlink"/>
              </a:buClr>
              <a:buSzPct val="110000"/>
              <a:buFont typeface="Wingdings" panose="05000000000000000000" pitchFamily="2" charset="2"/>
              <a:buNone/>
            </a:pPr>
            <a:r>
              <a:rPr lang="zh-CN" altLang="en-US" sz="2400" dirty="0" smtClean="0">
                <a:latin typeface="Comic Sans MS" panose="030F0702030302020204" pitchFamily="66" charset="0"/>
                <a:ea typeface="黑体" panose="02010609060101010101" pitchFamily="49" charset="-122"/>
                <a:sym typeface="+mn-ea"/>
              </a:rPr>
              <a:t>这时</a:t>
            </a:r>
            <a:r>
              <a:rPr lang="zh-CN" altLang="en-US" sz="2400" dirty="0">
                <a:latin typeface="Comic Sans MS" panose="030F0702030302020204" pitchFamily="66" charset="0"/>
                <a:ea typeface="黑体" panose="02010609060101010101" pitchFamily="49" charset="-122"/>
                <a:sym typeface="+mn-ea"/>
              </a:rPr>
              <a:t>可用传统的重组作用法（</a:t>
            </a:r>
            <a:r>
              <a:rPr lang="en-US" altLang="zh-CN" sz="2400" dirty="0">
                <a:latin typeface="Comic Sans MS" panose="030F0702030302020204" pitchFamily="66" charset="0"/>
                <a:ea typeface="黑体" panose="02010609060101010101" pitchFamily="49" charset="-122"/>
                <a:sym typeface="+mn-ea"/>
              </a:rPr>
              <a:t>recombination mapping</a:t>
            </a:r>
            <a:r>
              <a:rPr lang="zh-CN" altLang="en-US" sz="2400" dirty="0">
                <a:latin typeface="Comic Sans MS" panose="030F0702030302020204" pitchFamily="66" charset="0"/>
                <a:ea typeface="黑体" panose="02010609060101010101" pitchFamily="49" charset="-122"/>
                <a:sym typeface="+mn-ea"/>
              </a:rPr>
              <a:t>）例如：根据中断杂交试验（时间单位法），已知</a:t>
            </a:r>
            <a:r>
              <a:rPr lang="en-US" altLang="zh-CN" sz="2400" i="1" dirty="0">
                <a:latin typeface="Comic Sans MS" panose="030F0702030302020204" pitchFamily="66" charset="0"/>
                <a:ea typeface="黑体" panose="02010609060101010101" pitchFamily="49" charset="-122"/>
                <a:sym typeface="+mn-ea"/>
              </a:rPr>
              <a:t>lac</a:t>
            </a:r>
            <a:r>
              <a:rPr lang="zh-CN" altLang="en-US" sz="2400" dirty="0">
                <a:latin typeface="Comic Sans MS" panose="030F0702030302020204" pitchFamily="66" charset="0"/>
                <a:ea typeface="黑体" panose="02010609060101010101" pitchFamily="49" charset="-122"/>
                <a:sym typeface="+mn-ea"/>
              </a:rPr>
              <a:t>和</a:t>
            </a:r>
            <a:r>
              <a:rPr lang="en-US" altLang="zh-CN" sz="2400" i="1" dirty="0">
                <a:latin typeface="Comic Sans MS" panose="030F0702030302020204" pitchFamily="66" charset="0"/>
                <a:ea typeface="黑体" panose="02010609060101010101" pitchFamily="49" charset="-122"/>
                <a:sym typeface="+mn-ea"/>
              </a:rPr>
              <a:t>ade</a:t>
            </a:r>
            <a:r>
              <a:rPr lang="zh-CN" altLang="en-US" sz="2400" dirty="0">
                <a:latin typeface="Comic Sans MS" panose="030F0702030302020204" pitchFamily="66" charset="0"/>
                <a:ea typeface="黑体" panose="02010609060101010101" pitchFamily="49" charset="-122"/>
                <a:sym typeface="+mn-ea"/>
              </a:rPr>
              <a:t>这两个基因是紧密连锁的，现在问二者间距离为多少</a:t>
            </a:r>
            <a:r>
              <a:rPr lang="zh-CN" altLang="en-US" sz="2400" dirty="0" smtClean="0">
                <a:latin typeface="Comic Sans MS" panose="030F0702030302020204" pitchFamily="66" charset="0"/>
                <a:ea typeface="黑体" panose="02010609060101010101" pitchFamily="49" charset="-122"/>
                <a:sym typeface="+mn-ea"/>
              </a:rPr>
              <a:t>？</a:t>
            </a:r>
            <a:r>
              <a:rPr lang="zh-CN" altLang="en-US" sz="2400" dirty="0">
                <a:solidFill>
                  <a:srgbClr val="FFFF00"/>
                </a:solidFill>
                <a:latin typeface="Comic Sans MS" panose="030F0702030302020204" pitchFamily="66" charset="0"/>
                <a:ea typeface="黑体" panose="02010609060101010101" pitchFamily="49" charset="-122"/>
              </a:rPr>
              <a:t>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idx="1"/>
          </p:nvPr>
        </p:nvSpPr>
        <p:spPr>
          <a:xfrm>
            <a:off x="152400" y="1066800"/>
            <a:ext cx="8991600" cy="2362200"/>
          </a:xfrm>
        </p:spPr>
        <p:txBody>
          <a:bodyPr vert="horz" wrap="square" lIns="91440" tIns="45720" rIns="91440" bIns="45720" anchor="t" anchorCtr="0"/>
          <a:lstStyle/>
          <a:p>
            <a:pPr algn="just">
              <a:buNone/>
            </a:pPr>
            <a:r>
              <a:rPr lang="en-US" altLang="zh-CN" sz="2400" dirty="0" err="1" smtClean="0">
                <a:latin typeface="黑体" panose="02010609060101010101" pitchFamily="49" charset="-122"/>
                <a:ea typeface="黑体" panose="02010609060101010101" pitchFamily="49" charset="-122"/>
              </a:rPr>
              <a:t>Hfr</a:t>
            </a:r>
            <a:r>
              <a:rPr lang="en-US" altLang="zh-CN" sz="2400" dirty="0" smtClean="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lac</a:t>
            </a:r>
            <a:r>
              <a:rPr lang="en-US" altLang="zh-CN" sz="2400" baseline="300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ade</a:t>
            </a:r>
            <a:r>
              <a:rPr lang="en-US" altLang="zh-CN" sz="2400" baseline="300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str</a:t>
            </a:r>
            <a:r>
              <a:rPr lang="en-US" altLang="zh-CN" sz="2400" baseline="30000" dirty="0">
                <a:latin typeface="黑体" panose="02010609060101010101" pitchFamily="49" charset="-122"/>
                <a:ea typeface="黑体" panose="02010609060101010101" pitchFamily="49" charset="-122"/>
              </a:rPr>
              <a:t>s</a:t>
            </a:r>
            <a:r>
              <a:rPr lang="en-US" altLang="zh-CN" sz="2400" dirty="0">
                <a:latin typeface="黑体" panose="02010609060101010101" pitchFamily="49" charset="-122"/>
                <a:ea typeface="黑体" panose="02010609060101010101" pitchFamily="49" charset="-122"/>
              </a:rPr>
              <a:t> × F</a:t>
            </a:r>
            <a:r>
              <a:rPr lang="en-US" altLang="zh-CN" sz="2400" baseline="300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lac</a:t>
            </a:r>
            <a:r>
              <a:rPr lang="en-US" altLang="zh-CN" sz="2400" baseline="300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ade</a:t>
            </a:r>
            <a:r>
              <a:rPr lang="en-US" altLang="zh-CN" sz="2400" baseline="300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str</a:t>
            </a:r>
            <a:r>
              <a:rPr lang="en-US" altLang="zh-CN" sz="2400" baseline="30000" dirty="0">
                <a:latin typeface="黑体" panose="02010609060101010101" pitchFamily="49" charset="-122"/>
                <a:ea typeface="黑体" panose="02010609060101010101" pitchFamily="49" charset="-122"/>
              </a:rPr>
              <a:t>r</a:t>
            </a:r>
            <a:endParaRPr lang="en-US" altLang="zh-CN" sz="2400" dirty="0">
              <a:latin typeface="黑体" panose="02010609060101010101" pitchFamily="49" charset="-122"/>
              <a:ea typeface="黑体" panose="02010609060101010101" pitchFamily="49" charset="-122"/>
            </a:endParaRPr>
          </a:p>
          <a:p>
            <a:pPr algn="just">
              <a:buNone/>
            </a:pPr>
            <a:r>
              <a:rPr lang="en-US" altLang="zh-CN" sz="2400" dirty="0">
                <a:latin typeface="黑体" panose="02010609060101010101" pitchFamily="49" charset="-122"/>
                <a:ea typeface="黑体" panose="02010609060101010101" pitchFamily="49" charset="-122"/>
              </a:rPr>
              <a:t> </a:t>
            </a:r>
          </a:p>
          <a:p>
            <a:pPr algn="just">
              <a:buNone/>
            </a:pPr>
            <a:r>
              <a:rPr lang="en-US" altLang="zh-CN" sz="2400" dirty="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重组子  </a:t>
            </a:r>
            <a:r>
              <a:rPr lang="en-US" altLang="zh-CN" sz="2400" dirty="0">
                <a:solidFill>
                  <a:srgbClr val="FF0000"/>
                </a:solidFill>
                <a:latin typeface="黑体" panose="02010609060101010101" pitchFamily="49" charset="-122"/>
                <a:ea typeface="黑体" panose="02010609060101010101" pitchFamily="49" charset="-122"/>
              </a:rPr>
              <a:t>ade</a:t>
            </a:r>
            <a:r>
              <a:rPr lang="en-US" altLang="zh-CN" sz="2400" baseline="30000" dirty="0">
                <a:solidFill>
                  <a:srgbClr val="FF0000"/>
                </a:solidFill>
                <a:latin typeface="黑体" panose="02010609060101010101" pitchFamily="49" charset="-122"/>
                <a:ea typeface="黑体" panose="02010609060101010101" pitchFamily="49" charset="-122"/>
              </a:rPr>
              <a:t>+</a:t>
            </a:r>
            <a:r>
              <a:rPr lang="en-US" altLang="zh-CN" sz="2400" dirty="0">
                <a:solidFill>
                  <a:srgbClr val="FF0000"/>
                </a:solidFill>
                <a:latin typeface="黑体" panose="02010609060101010101" pitchFamily="49" charset="-122"/>
                <a:ea typeface="黑体" panose="02010609060101010101" pitchFamily="49" charset="-122"/>
              </a:rPr>
              <a:t> str</a:t>
            </a:r>
            <a:r>
              <a:rPr lang="en-US" altLang="zh-CN" sz="2400" baseline="30000" dirty="0">
                <a:solidFill>
                  <a:srgbClr val="FF0000"/>
                </a:solidFill>
                <a:latin typeface="黑体" panose="02010609060101010101" pitchFamily="49" charset="-122"/>
                <a:ea typeface="黑体" panose="02010609060101010101" pitchFamily="49" charset="-122"/>
              </a:rPr>
              <a:t>r</a:t>
            </a:r>
            <a:endParaRPr lang="en-US" altLang="zh-CN" sz="2400" dirty="0">
              <a:latin typeface="黑体" panose="02010609060101010101" pitchFamily="49" charset="-122"/>
              <a:ea typeface="黑体" panose="02010609060101010101" pitchFamily="49" charset="-122"/>
            </a:endParaRPr>
          </a:p>
          <a:p>
            <a:pPr marL="0" indent="0" latinLnBrk="0">
              <a:lnSpc>
                <a:spcPct val="120000"/>
              </a:lnSpc>
              <a:spcBef>
                <a:spcPts val="0"/>
              </a:spcBef>
              <a:buNone/>
            </a:pPr>
            <a:r>
              <a:rPr lang="zh-CN" altLang="en-US" sz="2400" dirty="0">
                <a:solidFill>
                  <a:srgbClr val="FF0000"/>
                </a:solidFill>
                <a:latin typeface="黑体" panose="02010609060101010101" pitchFamily="49" charset="-122"/>
                <a:ea typeface="黑体" panose="02010609060101010101" pitchFamily="49" charset="-122"/>
                <a:sym typeface="+mn-ea"/>
              </a:rPr>
              <a:t>根据中断实验得知</a:t>
            </a:r>
            <a:r>
              <a:rPr lang="zh-CN" altLang="en-US" sz="2400" dirty="0">
                <a:solidFill>
                  <a:srgbClr val="FF0000"/>
                </a:solidFill>
                <a:latin typeface="黑体" panose="02010609060101010101" pitchFamily="49" charset="-122"/>
                <a:ea typeface="黑体" panose="02010609060101010101" pitchFamily="49" charset="-122"/>
              </a:rPr>
              <a:t>，</a:t>
            </a:r>
            <a:r>
              <a:rPr lang="en-US" altLang="zh-CN" sz="2400" dirty="0" err="1">
                <a:solidFill>
                  <a:srgbClr val="FF0000"/>
                </a:solidFill>
                <a:latin typeface="黑体" panose="02010609060101010101" pitchFamily="49" charset="-122"/>
                <a:ea typeface="黑体" panose="02010609060101010101" pitchFamily="49" charset="-122"/>
              </a:rPr>
              <a:t>ade+</a:t>
            </a:r>
            <a:r>
              <a:rPr lang="zh-CN" altLang="en-US" sz="2400" dirty="0">
                <a:solidFill>
                  <a:srgbClr val="FF0000"/>
                </a:solidFill>
                <a:latin typeface="黑体" panose="02010609060101010101" pitchFamily="49" charset="-122"/>
                <a:ea typeface="黑体" panose="02010609060101010101" pitchFamily="49" charset="-122"/>
              </a:rPr>
              <a:t>基因晚于</a:t>
            </a:r>
            <a:r>
              <a:rPr lang="en-US" altLang="zh-CN" sz="2400" dirty="0">
                <a:solidFill>
                  <a:srgbClr val="FF0000"/>
                </a:solidFill>
                <a:latin typeface="黑体" panose="02010609060101010101" pitchFamily="49" charset="-122"/>
                <a:ea typeface="黑体" panose="02010609060101010101" pitchFamily="49" charset="-122"/>
              </a:rPr>
              <a:t>lac+</a:t>
            </a:r>
            <a:r>
              <a:rPr lang="zh-CN" altLang="en-US" sz="2400" dirty="0">
                <a:solidFill>
                  <a:srgbClr val="FF0000"/>
                </a:solidFill>
                <a:latin typeface="黑体" panose="02010609060101010101" pitchFamily="49" charset="-122"/>
                <a:ea typeface="黑体" panose="02010609060101010101" pitchFamily="49" charset="-122"/>
              </a:rPr>
              <a:t>基因进入</a:t>
            </a:r>
            <a:r>
              <a:rPr lang="en-US" altLang="zh-CN" sz="2400" dirty="0">
                <a:solidFill>
                  <a:srgbClr val="FF0000"/>
                </a:solidFill>
                <a:latin typeface="黑体" panose="02010609060101010101" pitchFamily="49" charset="-122"/>
                <a:ea typeface="黑体" panose="02010609060101010101" pitchFamily="49" charset="-122"/>
              </a:rPr>
              <a:t>F</a:t>
            </a:r>
            <a:r>
              <a:rPr lang="zh-CN" altLang="en-US" sz="2400" baseline="300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细胞。</a:t>
            </a:r>
            <a:r>
              <a:rPr lang="zh-CN" altLang="en-US" sz="2400" dirty="0" smtClean="0">
                <a:solidFill>
                  <a:srgbClr val="FFFF00"/>
                </a:solidFill>
                <a:latin typeface="黑体" panose="02010609060101010101" pitchFamily="49" charset="-122"/>
                <a:ea typeface="黑体" panose="02010609060101010101" pitchFamily="49" charset="-122"/>
              </a:rPr>
              <a:t>用</a:t>
            </a:r>
            <a:r>
              <a:rPr lang="zh-CN" altLang="en-US" sz="2400" dirty="0">
                <a:solidFill>
                  <a:srgbClr val="FFFF00"/>
                </a:solidFill>
                <a:latin typeface="黑体" panose="02010609060101010101" pitchFamily="49" charset="-122"/>
                <a:ea typeface="黑体" panose="02010609060101010101" pitchFamily="49" charset="-122"/>
              </a:rPr>
              <a:t>含有</a:t>
            </a:r>
            <a:r>
              <a:rPr lang="zh-CN" altLang="en-US" sz="2400" dirty="0" smtClean="0">
                <a:solidFill>
                  <a:srgbClr val="FFFF00"/>
                </a:solidFill>
                <a:latin typeface="黑体" panose="02010609060101010101" pitchFamily="49" charset="-122"/>
                <a:ea typeface="黑体" panose="02010609060101010101" pitchFamily="49" charset="-122"/>
              </a:rPr>
              <a:t>链霉素且缺乏</a:t>
            </a:r>
            <a:r>
              <a:rPr lang="zh-CN" altLang="en-US" sz="2400" dirty="0" smtClean="0">
                <a:solidFill>
                  <a:srgbClr val="FF0000"/>
                </a:solidFill>
                <a:latin typeface="黑体" panose="02010609060101010101" pitchFamily="49" charset="-122"/>
                <a:ea typeface="黑体" panose="02010609060101010101" pitchFamily="49" charset="-122"/>
              </a:rPr>
              <a:t>腺嘌呤</a:t>
            </a:r>
            <a:r>
              <a:rPr lang="zh-CN" altLang="en-US" sz="2400" dirty="0" smtClean="0">
                <a:solidFill>
                  <a:srgbClr val="FFFF00"/>
                </a:solidFill>
                <a:latin typeface="黑体" panose="02010609060101010101" pitchFamily="49" charset="-122"/>
                <a:ea typeface="黑体" panose="02010609060101010101" pitchFamily="49" charset="-122"/>
              </a:rPr>
              <a:t>的培养基，筛选</a:t>
            </a:r>
            <a:r>
              <a:rPr lang="en-US" altLang="zh-CN" sz="2400" dirty="0" err="1">
                <a:solidFill>
                  <a:srgbClr val="FF0000"/>
                </a:solidFill>
                <a:latin typeface="黑体" panose="02010609060101010101" pitchFamily="49" charset="-122"/>
                <a:ea typeface="黑体" panose="02010609060101010101" pitchFamily="49" charset="-122"/>
              </a:rPr>
              <a:t>ade</a:t>
            </a:r>
            <a:r>
              <a:rPr lang="en-US" altLang="zh-CN" sz="2400" dirty="0">
                <a:solidFill>
                  <a:srgbClr val="FF00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 </a:t>
            </a:r>
            <a:r>
              <a:rPr lang="en-US" altLang="zh-CN" sz="2400" dirty="0" err="1">
                <a:solidFill>
                  <a:srgbClr val="FFFF00"/>
                </a:solidFill>
                <a:latin typeface="黑体" panose="02010609060101010101" pitchFamily="49" charset="-122"/>
                <a:ea typeface="黑体" panose="02010609060101010101" pitchFamily="49" charset="-122"/>
              </a:rPr>
              <a:t>str</a:t>
            </a:r>
            <a:r>
              <a:rPr lang="en-US" altLang="zh-CN" sz="2400" baseline="30000" dirty="0" err="1">
                <a:solidFill>
                  <a:srgbClr val="FFFF00"/>
                </a:solidFill>
                <a:latin typeface="黑体" panose="02010609060101010101" pitchFamily="49" charset="-122"/>
                <a:ea typeface="黑体" panose="02010609060101010101" pitchFamily="49" charset="-122"/>
              </a:rPr>
              <a:t>r</a:t>
            </a:r>
            <a:r>
              <a:rPr lang="en-US" altLang="zh-CN"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重组子。</a:t>
            </a:r>
            <a:endParaRPr lang="en-US" altLang="zh-CN" sz="2400" dirty="0" smtClean="0">
              <a:solidFill>
                <a:srgbClr val="FFFF00"/>
              </a:solidFill>
              <a:latin typeface="黑体" panose="02010609060101010101" pitchFamily="49" charset="-122"/>
              <a:ea typeface="黑体" panose="02010609060101010101" pitchFamily="49" charset="-122"/>
            </a:endParaRPr>
          </a:p>
        </p:txBody>
      </p:sp>
      <p:sp>
        <p:nvSpPr>
          <p:cNvPr id="63491" name="Line 3"/>
          <p:cNvSpPr/>
          <p:nvPr/>
        </p:nvSpPr>
        <p:spPr>
          <a:xfrm>
            <a:off x="3048000" y="1524000"/>
            <a:ext cx="0" cy="533400"/>
          </a:xfrm>
          <a:prstGeom prst="line">
            <a:avLst/>
          </a:prstGeom>
          <a:ln w="28575" cap="flat" cmpd="sng">
            <a:solidFill>
              <a:schemeClr val="tx1"/>
            </a:solidFill>
            <a:prstDash val="solid"/>
            <a:headEnd type="none" w="med" len="med"/>
            <a:tailEnd type="triangle" w="med" len="med"/>
          </a:ln>
        </p:spPr>
      </p:sp>
      <p:sp>
        <p:nvSpPr>
          <p:cNvPr id="2" name="文本框 1"/>
          <p:cNvSpPr txBox="1"/>
          <p:nvPr/>
        </p:nvSpPr>
        <p:spPr>
          <a:xfrm>
            <a:off x="1434602" y="448623"/>
            <a:ext cx="5929828" cy="584775"/>
          </a:xfrm>
          <a:prstGeom prst="rect">
            <a:avLst/>
          </a:prstGeom>
          <a:noFill/>
        </p:spPr>
        <p:txBody>
          <a:bodyPr wrap="none" rtlCol="0">
            <a:spAutoFit/>
          </a:bodyPr>
          <a:lstStyle/>
          <a:p>
            <a:r>
              <a:rPr lang="zh-CN" altLang="en-US" sz="3200" dirty="0" smtClean="0">
                <a:latin typeface="黑体" panose="02010609060101010101" pitchFamily="49" charset="-122"/>
                <a:ea typeface="黑体" panose="02010609060101010101" pitchFamily="49" charset="-122"/>
              </a:rPr>
              <a:t>利用重组率计算较近基因的距离</a:t>
            </a:r>
            <a:endParaRPr lang="zh-CN" altLang="en-US" sz="3200" dirty="0">
              <a:latin typeface="黑体" panose="02010609060101010101" pitchFamily="49" charset="-122"/>
              <a:ea typeface="黑体" panose="02010609060101010101" pitchFamily="49" charset="-122"/>
            </a:endParaRPr>
          </a:p>
        </p:txBody>
      </p:sp>
      <p:sp>
        <p:nvSpPr>
          <p:cNvPr id="2053" name="Text Box 12"/>
          <p:cNvSpPr txBox="1"/>
          <p:nvPr>
            <p:custDataLst>
              <p:tags r:id="rId1"/>
            </p:custDataLst>
          </p:nvPr>
        </p:nvSpPr>
        <p:spPr>
          <a:xfrm>
            <a:off x="228600" y="3220720"/>
            <a:ext cx="8747125" cy="1568450"/>
          </a:xfrm>
          <a:prstGeom prst="rect">
            <a:avLst/>
          </a:prstGeom>
          <a:noFill/>
          <a:ln w="9525">
            <a:noFill/>
          </a:ln>
        </p:spPr>
        <p:txBody>
          <a:bodyPr wrap="square">
            <a:spAutoFit/>
          </a:bodyPr>
          <a:lstStyle/>
          <a:p>
            <a:pPr>
              <a:spcBef>
                <a:spcPct val="50000"/>
              </a:spcBef>
            </a:pPr>
            <a:r>
              <a:rPr lang="zh-CN" altLang="en-US" sz="2400" dirty="0">
                <a:solidFill>
                  <a:schemeClr val="tx1"/>
                </a:solidFill>
                <a:latin typeface="黑体" panose="02010609060101010101" pitchFamily="49" charset="-122"/>
                <a:ea typeface="黑体" panose="02010609060101010101" pitchFamily="49" charset="-122"/>
              </a:rPr>
              <a:t>在腺嘌呤（</a:t>
            </a:r>
            <a:r>
              <a:rPr lang="en-US" altLang="zh-CN" sz="2400" dirty="0">
                <a:solidFill>
                  <a:schemeClr val="tx1"/>
                </a:solidFill>
                <a:latin typeface="黑体" panose="02010609060101010101" pitchFamily="49" charset="-122"/>
                <a:ea typeface="黑体" panose="02010609060101010101" pitchFamily="49" charset="-122"/>
              </a:rPr>
              <a:t>ade</a:t>
            </a:r>
            <a:r>
              <a:rPr lang="zh-CN" altLang="en-US" sz="2400" dirty="0">
                <a:solidFill>
                  <a:schemeClr val="tx1"/>
                </a:solidFill>
                <a:latin typeface="黑体" panose="02010609060101010101" pitchFamily="49" charset="-122"/>
                <a:ea typeface="黑体" panose="02010609060101010101" pitchFamily="49" charset="-122"/>
              </a:rPr>
              <a:t>）缺乏的培养基上生长的重组子，表明</a:t>
            </a:r>
            <a:r>
              <a:rPr lang="en-US" altLang="zh-CN" sz="2400" dirty="0">
                <a:solidFill>
                  <a:schemeClr val="tx1"/>
                </a:solidFill>
                <a:latin typeface="黑体" panose="02010609060101010101" pitchFamily="49" charset="-122"/>
                <a:ea typeface="黑体" panose="02010609060101010101" pitchFamily="49" charset="-122"/>
              </a:rPr>
              <a:t>ade+</a:t>
            </a:r>
            <a:r>
              <a:rPr lang="zh-CN" altLang="en-US" sz="2400" dirty="0">
                <a:solidFill>
                  <a:schemeClr val="tx1"/>
                </a:solidFill>
                <a:latin typeface="黑体" panose="02010609060101010101" pitchFamily="49" charset="-122"/>
                <a:ea typeface="黑体" panose="02010609060101010101" pitchFamily="49" charset="-122"/>
              </a:rPr>
              <a:t>基因已转入这些受体细胞，且发生重组。由于</a:t>
            </a:r>
            <a:r>
              <a:rPr lang="en-US" altLang="zh-CN" sz="2400" dirty="0">
                <a:solidFill>
                  <a:schemeClr val="tx1"/>
                </a:solidFill>
                <a:latin typeface="黑体" panose="02010609060101010101" pitchFamily="49" charset="-122"/>
                <a:ea typeface="黑体" panose="02010609060101010101" pitchFamily="49" charset="-122"/>
              </a:rPr>
              <a:t>lac+</a:t>
            </a:r>
            <a:r>
              <a:rPr lang="zh-CN" altLang="en-US" sz="2400" dirty="0">
                <a:solidFill>
                  <a:schemeClr val="tx1"/>
                </a:solidFill>
                <a:latin typeface="黑体" panose="02010609060101010101" pitchFamily="49" charset="-122"/>
                <a:ea typeface="黑体" panose="02010609060101010101" pitchFamily="49" charset="-122"/>
              </a:rPr>
              <a:t>先于</a:t>
            </a:r>
            <a:r>
              <a:rPr lang="en-US" altLang="zh-CN" sz="2400" dirty="0">
                <a:solidFill>
                  <a:schemeClr val="tx1"/>
                </a:solidFill>
                <a:latin typeface="黑体" panose="02010609060101010101" pitchFamily="49" charset="-122"/>
                <a:ea typeface="黑体" panose="02010609060101010101" pitchFamily="49" charset="-122"/>
              </a:rPr>
              <a:t>ade+</a:t>
            </a:r>
            <a:r>
              <a:rPr lang="zh-CN" altLang="en-US" sz="2400" dirty="0">
                <a:solidFill>
                  <a:schemeClr val="tx1"/>
                </a:solidFill>
                <a:latin typeface="黑体" panose="02010609060101010101" pitchFamily="49" charset="-122"/>
                <a:ea typeface="黑体" panose="02010609060101010101" pitchFamily="49" charset="-122"/>
              </a:rPr>
              <a:t>进入细胞，一定是来自供体菌的含有</a:t>
            </a:r>
            <a:r>
              <a:rPr lang="en-US" altLang="zh-CN" sz="2400" dirty="0">
                <a:solidFill>
                  <a:schemeClr val="tx1"/>
                </a:solidFill>
                <a:latin typeface="黑体" panose="02010609060101010101" pitchFamily="49" charset="-122"/>
                <a:ea typeface="黑体" panose="02010609060101010101" pitchFamily="49" charset="-122"/>
              </a:rPr>
              <a:t>lac+ ade+</a:t>
            </a:r>
            <a:r>
              <a:rPr lang="zh-CN" altLang="en-US" sz="2400" dirty="0">
                <a:solidFill>
                  <a:schemeClr val="tx1"/>
                </a:solidFill>
                <a:latin typeface="黑体" panose="02010609060101010101" pitchFamily="49" charset="-122"/>
                <a:ea typeface="黑体" panose="02010609060101010101" pitchFamily="49" charset="-122"/>
              </a:rPr>
              <a:t>的片段，与受体菌发生了重组。</a:t>
            </a:r>
          </a:p>
        </p:txBody>
      </p:sp>
      <p:grpSp>
        <p:nvGrpSpPr>
          <p:cNvPr id="5" name="组合 4"/>
          <p:cNvGrpSpPr/>
          <p:nvPr/>
        </p:nvGrpSpPr>
        <p:grpSpPr>
          <a:xfrm>
            <a:off x="2912110" y="4336415"/>
            <a:ext cx="3030855" cy="2226310"/>
            <a:chOff x="4586" y="6829"/>
            <a:chExt cx="4773" cy="3506"/>
          </a:xfrm>
        </p:grpSpPr>
        <p:grpSp>
          <p:nvGrpSpPr>
            <p:cNvPr id="41989" name="组合 25"/>
            <p:cNvGrpSpPr/>
            <p:nvPr/>
          </p:nvGrpSpPr>
          <p:grpSpPr>
            <a:xfrm>
              <a:off x="4885" y="6829"/>
              <a:ext cx="4475" cy="3507"/>
              <a:chOff x="2249266" y="3200400"/>
              <a:chExt cx="3370789" cy="2928034"/>
            </a:xfrm>
          </p:grpSpPr>
          <p:sp>
            <p:nvSpPr>
              <p:cNvPr id="41990" name="TextBox 12"/>
              <p:cNvSpPr txBox="1"/>
              <p:nvPr/>
            </p:nvSpPr>
            <p:spPr>
              <a:xfrm>
                <a:off x="2971800" y="3911892"/>
                <a:ext cx="351790" cy="929303"/>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41991" name="TextBox 14"/>
              <p:cNvSpPr txBox="1"/>
              <p:nvPr/>
            </p:nvSpPr>
            <p:spPr>
              <a:xfrm>
                <a:off x="4343400" y="3911892"/>
                <a:ext cx="351790" cy="929303"/>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41992" name="组合 24"/>
              <p:cNvGrpSpPr/>
              <p:nvPr/>
            </p:nvGrpSpPr>
            <p:grpSpPr>
              <a:xfrm>
                <a:off x="2249266" y="3200400"/>
                <a:ext cx="3370789" cy="2928034"/>
                <a:chOff x="2249266" y="3200400"/>
                <a:chExt cx="3370789" cy="2928034"/>
              </a:xfrm>
            </p:grpSpPr>
            <p:sp>
              <p:nvSpPr>
                <p:cNvPr id="41993" name="椭圆 10"/>
                <p:cNvSpPr/>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41994" name="TextBox 11"/>
                <p:cNvSpPr txBox="1"/>
                <p:nvPr/>
              </p:nvSpPr>
              <p:spPr>
                <a:xfrm>
                  <a:off x="2817650" y="3209436"/>
                  <a:ext cx="869149" cy="60534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lac</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41995" name="TextBox 13"/>
                <p:cNvSpPr txBox="1"/>
                <p:nvPr/>
              </p:nvSpPr>
              <p:spPr>
                <a:xfrm>
                  <a:off x="4267200" y="3200400"/>
                  <a:ext cx="1027845" cy="60534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ade</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4" name="直接连接符 3"/>
            <p:cNvCxnSpPr/>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48690" y="3610610"/>
            <a:ext cx="3030220" cy="2226310"/>
            <a:chOff x="1503" y="1808"/>
            <a:chExt cx="4772" cy="3506"/>
          </a:xfrm>
        </p:grpSpPr>
        <p:grpSp>
          <p:nvGrpSpPr>
            <p:cNvPr id="5" name="组合 4"/>
            <p:cNvGrpSpPr/>
            <p:nvPr/>
          </p:nvGrpSpPr>
          <p:grpSpPr>
            <a:xfrm>
              <a:off x="1503" y="1808"/>
              <a:ext cx="4773" cy="3506"/>
              <a:chOff x="4586" y="6829"/>
              <a:chExt cx="4773" cy="3506"/>
            </a:xfrm>
          </p:grpSpPr>
          <p:grpSp>
            <p:nvGrpSpPr>
              <p:cNvPr id="41989" name="组合 25"/>
              <p:cNvGrpSpPr/>
              <p:nvPr/>
            </p:nvGrpSpPr>
            <p:grpSpPr>
              <a:xfrm>
                <a:off x="4885" y="6829"/>
                <a:ext cx="4475" cy="3507"/>
                <a:chOff x="2249266" y="3200400"/>
                <a:chExt cx="3370789" cy="2928034"/>
              </a:xfrm>
            </p:grpSpPr>
            <p:sp>
              <p:nvSpPr>
                <p:cNvPr id="41990" name="TextBox 12"/>
                <p:cNvSpPr txBox="1"/>
                <p:nvPr>
                  <p:custDataLst>
                    <p:tags r:id="rId17"/>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41991" name="TextBox 14"/>
                <p:cNvSpPr txBox="1"/>
                <p:nvPr>
                  <p:custDataLst>
                    <p:tags r:id="rId18"/>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41992" name="组合 24"/>
                <p:cNvGrpSpPr/>
                <p:nvPr/>
              </p:nvGrpSpPr>
              <p:grpSpPr>
                <a:xfrm>
                  <a:off x="2249266" y="3200400"/>
                  <a:ext cx="3370789" cy="2928034"/>
                  <a:chOff x="2249266" y="3200400"/>
                  <a:chExt cx="3370789" cy="2928034"/>
                </a:xfrm>
              </p:grpSpPr>
              <p:sp>
                <p:nvSpPr>
                  <p:cNvPr id="41993" name="椭圆 10"/>
                  <p:cNvSpPr/>
                  <p:nvPr>
                    <p:custDataLst>
                      <p:tags r:id="rId19"/>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41994" name="TextBox 11"/>
                  <p:cNvSpPr txBox="1"/>
                  <p:nvPr>
                    <p:custDataLst>
                      <p:tags r:id="rId20"/>
                    </p:custDataLst>
                  </p:nvPr>
                </p:nvSpPr>
                <p:spPr>
                  <a:xfrm>
                    <a:off x="2817650" y="3209436"/>
                    <a:ext cx="869149"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lac</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41995" name="TextBox 13"/>
                  <p:cNvSpPr txBox="1"/>
                  <p:nvPr>
                    <p:custDataLst>
                      <p:tags r:id="rId21"/>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ade</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4" name="直接连接符 3"/>
              <p:cNvCxnSpPr/>
              <p:nvPr>
                <p:custDataLst>
                  <p:tags r:id="rId16"/>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7" name="直接箭头连接符 6"/>
            <p:cNvCxnSpPr/>
            <p:nvPr/>
          </p:nvCxnSpPr>
          <p:spPr>
            <a:xfrm>
              <a:off x="5640" y="2280"/>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sp>
        <p:nvSpPr>
          <p:cNvPr id="10" name="圆角矩形标注 9"/>
          <p:cNvSpPr/>
          <p:nvPr/>
        </p:nvSpPr>
        <p:spPr>
          <a:xfrm>
            <a:off x="4837430" y="1163320"/>
            <a:ext cx="2517140" cy="894080"/>
          </a:xfrm>
          <a:prstGeom prst="wedgeRoundRectCallou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altLang="zh-CN" sz="2400" dirty="0" err="1">
                <a:sym typeface="+mn-ea"/>
              </a:rPr>
              <a:t>ade</a:t>
            </a:r>
            <a:r>
              <a:rPr lang="en-US" altLang="zh-CN" sz="2400" dirty="0">
                <a:sym typeface="+mn-ea"/>
              </a:rPr>
              <a:t>+</a:t>
            </a:r>
            <a:r>
              <a:rPr lang="zh-CN" altLang="en-US" sz="2400" dirty="0">
                <a:sym typeface="+mn-ea"/>
              </a:rPr>
              <a:t>重组子说明此处发生过重组</a:t>
            </a:r>
            <a:endParaRPr lang="zh-CN" altLang="en-US" sz="2400" dirty="0"/>
          </a:p>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smtClean="0">
              <a:ln>
                <a:noFill/>
              </a:ln>
              <a:solidFill>
                <a:srgbClr val="FFFF00"/>
              </a:solidFill>
              <a:effectLst/>
              <a:latin typeface="Arial" panose="020B0604020202020204" pitchFamily="34" charset="0"/>
              <a:ea typeface="宋体" panose="02010600030101010101" pitchFamily="2" charset="-122"/>
            </a:endParaRPr>
          </a:p>
        </p:txBody>
      </p:sp>
      <p:sp>
        <p:nvSpPr>
          <p:cNvPr id="11" name="文本框 10"/>
          <p:cNvSpPr txBox="1"/>
          <p:nvPr/>
        </p:nvSpPr>
        <p:spPr>
          <a:xfrm>
            <a:off x="5006037" y="2594272"/>
            <a:ext cx="3048000" cy="461665"/>
          </a:xfrm>
          <a:prstGeom prst="rect">
            <a:avLst/>
          </a:prstGeom>
          <a:noFill/>
        </p:spPr>
        <p:txBody>
          <a:bodyPr wrap="square" rtlCol="0">
            <a:spAutoFit/>
          </a:bodyPr>
          <a:lstStyle/>
          <a:p>
            <a:r>
              <a:rPr lang="zh-CN" altLang="en-US" sz="2400" dirty="0"/>
              <a:t>另一处重组可发生在：</a:t>
            </a:r>
          </a:p>
        </p:txBody>
      </p:sp>
      <p:grpSp>
        <p:nvGrpSpPr>
          <p:cNvPr id="12" name="组合 11"/>
          <p:cNvGrpSpPr/>
          <p:nvPr/>
        </p:nvGrpSpPr>
        <p:grpSpPr>
          <a:xfrm>
            <a:off x="1840230" y="838200"/>
            <a:ext cx="3030220" cy="2226310"/>
            <a:chOff x="1503" y="1808"/>
            <a:chExt cx="4772" cy="3506"/>
          </a:xfrm>
        </p:grpSpPr>
        <p:grpSp>
          <p:nvGrpSpPr>
            <p:cNvPr id="13" name="组合 12"/>
            <p:cNvGrpSpPr/>
            <p:nvPr/>
          </p:nvGrpSpPr>
          <p:grpSpPr>
            <a:xfrm>
              <a:off x="1503" y="1808"/>
              <a:ext cx="4773" cy="3506"/>
              <a:chOff x="4586" y="6829"/>
              <a:chExt cx="4773" cy="3506"/>
            </a:xfrm>
          </p:grpSpPr>
          <p:grpSp>
            <p:nvGrpSpPr>
              <p:cNvPr id="14" name="组合 25"/>
              <p:cNvGrpSpPr/>
              <p:nvPr/>
            </p:nvGrpSpPr>
            <p:grpSpPr>
              <a:xfrm>
                <a:off x="4885" y="6829"/>
                <a:ext cx="4475" cy="3507"/>
                <a:chOff x="2249266" y="3200400"/>
                <a:chExt cx="3370789" cy="2928034"/>
              </a:xfrm>
            </p:grpSpPr>
            <p:sp>
              <p:nvSpPr>
                <p:cNvPr id="15" name="TextBox 12"/>
                <p:cNvSpPr txBox="1"/>
                <p:nvPr>
                  <p:custDataLst>
                    <p:tags r:id="rId11"/>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16" name="TextBox 14"/>
                <p:cNvSpPr txBox="1"/>
                <p:nvPr>
                  <p:custDataLst>
                    <p:tags r:id="rId12"/>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17" name="组合 24"/>
                <p:cNvGrpSpPr/>
                <p:nvPr/>
              </p:nvGrpSpPr>
              <p:grpSpPr>
                <a:xfrm>
                  <a:off x="2249266" y="3200400"/>
                  <a:ext cx="3370789" cy="2928034"/>
                  <a:chOff x="2249266" y="3200400"/>
                  <a:chExt cx="3370789" cy="2928034"/>
                </a:xfrm>
              </p:grpSpPr>
              <p:sp>
                <p:nvSpPr>
                  <p:cNvPr id="18" name="椭圆 10"/>
                  <p:cNvSpPr/>
                  <p:nvPr>
                    <p:custDataLst>
                      <p:tags r:id="rId13"/>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19" name="TextBox 11"/>
                  <p:cNvSpPr txBox="1"/>
                  <p:nvPr>
                    <p:custDataLst>
                      <p:tags r:id="rId14"/>
                    </p:custDataLst>
                  </p:nvPr>
                </p:nvSpPr>
                <p:spPr>
                  <a:xfrm>
                    <a:off x="2817650" y="3209436"/>
                    <a:ext cx="869149"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lac</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20" name="TextBox 13"/>
                  <p:cNvSpPr txBox="1"/>
                  <p:nvPr>
                    <p:custDataLst>
                      <p:tags r:id="rId15"/>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ade</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21" name="直接连接符 20"/>
              <p:cNvCxnSpPr/>
              <p:nvPr>
                <p:custDataLst>
                  <p:tags r:id="rId10"/>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22" name="直接箭头连接符 21"/>
            <p:cNvCxnSpPr/>
            <p:nvPr/>
          </p:nvCxnSpPr>
          <p:spPr>
            <a:xfrm>
              <a:off x="5640" y="2280"/>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grpSp>
        <p:nvGrpSpPr>
          <p:cNvPr id="23" name="组合 22"/>
          <p:cNvGrpSpPr/>
          <p:nvPr/>
        </p:nvGrpSpPr>
        <p:grpSpPr>
          <a:xfrm>
            <a:off x="5296535" y="3602355"/>
            <a:ext cx="3030220" cy="2226310"/>
            <a:chOff x="1503" y="1808"/>
            <a:chExt cx="4772" cy="3506"/>
          </a:xfrm>
        </p:grpSpPr>
        <p:grpSp>
          <p:nvGrpSpPr>
            <p:cNvPr id="24" name="组合 23"/>
            <p:cNvGrpSpPr/>
            <p:nvPr/>
          </p:nvGrpSpPr>
          <p:grpSpPr>
            <a:xfrm>
              <a:off x="1503" y="1808"/>
              <a:ext cx="4773" cy="3506"/>
              <a:chOff x="4586" y="6829"/>
              <a:chExt cx="4773" cy="3506"/>
            </a:xfrm>
          </p:grpSpPr>
          <p:grpSp>
            <p:nvGrpSpPr>
              <p:cNvPr id="25" name="组合 25"/>
              <p:cNvGrpSpPr/>
              <p:nvPr/>
            </p:nvGrpSpPr>
            <p:grpSpPr>
              <a:xfrm>
                <a:off x="4885" y="6829"/>
                <a:ext cx="4475" cy="3507"/>
                <a:chOff x="2249266" y="3200400"/>
                <a:chExt cx="3370789" cy="2928034"/>
              </a:xfrm>
            </p:grpSpPr>
            <p:sp>
              <p:nvSpPr>
                <p:cNvPr id="26" name="TextBox 12"/>
                <p:cNvSpPr txBox="1"/>
                <p:nvPr>
                  <p:custDataLst>
                    <p:tags r:id="rId5"/>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27" name="TextBox 14"/>
                <p:cNvSpPr txBox="1"/>
                <p:nvPr>
                  <p:custDataLst>
                    <p:tags r:id="rId6"/>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28" name="组合 24"/>
                <p:cNvGrpSpPr/>
                <p:nvPr/>
              </p:nvGrpSpPr>
              <p:grpSpPr>
                <a:xfrm>
                  <a:off x="2249266" y="3200400"/>
                  <a:ext cx="3370789" cy="2928034"/>
                  <a:chOff x="2249266" y="3200400"/>
                  <a:chExt cx="3370789" cy="2928034"/>
                </a:xfrm>
              </p:grpSpPr>
              <p:sp>
                <p:nvSpPr>
                  <p:cNvPr id="29" name="椭圆 10"/>
                  <p:cNvSpPr/>
                  <p:nvPr>
                    <p:custDataLst>
                      <p:tags r:id="rId7"/>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30" name="TextBox 11"/>
                  <p:cNvSpPr txBox="1"/>
                  <p:nvPr>
                    <p:custDataLst>
                      <p:tags r:id="rId8"/>
                    </p:custDataLst>
                  </p:nvPr>
                </p:nvSpPr>
                <p:spPr>
                  <a:xfrm>
                    <a:off x="2817650" y="3209436"/>
                    <a:ext cx="869149"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lac</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31" name="TextBox 13"/>
                  <p:cNvSpPr txBox="1"/>
                  <p:nvPr>
                    <p:custDataLst>
                      <p:tags r:id="rId9"/>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ade</a:t>
                    </a:r>
                    <a:r>
                      <a:rPr lang="en-US" altLang="zh-CN" sz="3200" baseline="30000" dirty="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32" name="直接连接符 31"/>
              <p:cNvCxnSpPr/>
              <p:nvPr>
                <p:custDataLst>
                  <p:tags r:id="rId4"/>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33" name="直接箭头连接符 32"/>
            <p:cNvCxnSpPr/>
            <p:nvPr/>
          </p:nvCxnSpPr>
          <p:spPr>
            <a:xfrm>
              <a:off x="5640" y="2280"/>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cxnSp>
        <p:nvCxnSpPr>
          <p:cNvPr id="35" name="直接箭头连接符 34"/>
          <p:cNvCxnSpPr/>
          <p:nvPr>
            <p:custDataLst>
              <p:tags r:id="rId1"/>
            </p:custDataLst>
          </p:nvPr>
        </p:nvCxnSpPr>
        <p:spPr>
          <a:xfrm>
            <a:off x="2590800" y="3902075"/>
            <a:ext cx="17780" cy="675005"/>
          </a:xfrm>
          <a:prstGeom prst="straightConnector1">
            <a:avLst/>
          </a:prstGeom>
          <a:solidFill>
            <a:schemeClr val="accent1"/>
          </a:solidFill>
          <a:ln w="31750" cap="flat" cmpd="sng" algn="ctr">
            <a:solidFill>
              <a:srgbClr val="FF0066"/>
            </a:solidFill>
            <a:prstDash val="solid"/>
            <a:round/>
            <a:headEnd type="arrow" w="med" len="med"/>
            <a:tailEnd type="arrow" w="med" len="med"/>
          </a:ln>
        </p:spPr>
      </p:cxnSp>
      <p:cxnSp>
        <p:nvCxnSpPr>
          <p:cNvPr id="36" name="直接箭头连接符 35"/>
          <p:cNvCxnSpPr/>
          <p:nvPr>
            <p:custDataLst>
              <p:tags r:id="rId2"/>
            </p:custDataLst>
          </p:nvPr>
        </p:nvCxnSpPr>
        <p:spPr>
          <a:xfrm>
            <a:off x="5904865" y="3902075"/>
            <a:ext cx="17780" cy="675005"/>
          </a:xfrm>
          <a:prstGeom prst="straightConnector1">
            <a:avLst/>
          </a:prstGeom>
          <a:solidFill>
            <a:schemeClr val="accent1"/>
          </a:solidFill>
          <a:ln w="31750" cap="flat" cmpd="sng" algn="ctr">
            <a:solidFill>
              <a:srgbClr val="FF0066"/>
            </a:solidFill>
            <a:prstDash val="solid"/>
            <a:round/>
            <a:headEnd type="arrow" w="med" len="med"/>
            <a:tailEnd type="arrow" w="med" len="med"/>
          </a:ln>
        </p:spPr>
      </p:cxnSp>
      <p:sp>
        <p:nvSpPr>
          <p:cNvPr id="37" name="文本框 36"/>
          <p:cNvSpPr txBox="1"/>
          <p:nvPr/>
        </p:nvSpPr>
        <p:spPr>
          <a:xfrm>
            <a:off x="1263650" y="5977890"/>
            <a:ext cx="3048000" cy="460375"/>
          </a:xfrm>
          <a:prstGeom prst="rect">
            <a:avLst/>
          </a:prstGeom>
          <a:noFill/>
        </p:spPr>
        <p:txBody>
          <a:bodyPr wrap="square" rtlCol="0">
            <a:spAutoFit/>
          </a:bodyPr>
          <a:lstStyle/>
          <a:p>
            <a:r>
              <a:rPr lang="zh-CN" altLang="en-US" sz="2400" b="1">
                <a:solidFill>
                  <a:srgbClr val="FFFF00"/>
                </a:solidFill>
              </a:rPr>
              <a:t>重组子</a:t>
            </a:r>
            <a:r>
              <a:rPr lang="en-US" altLang="zh-CN" sz="2400" b="1">
                <a:solidFill>
                  <a:srgbClr val="FFFF00"/>
                </a:solidFill>
              </a:rPr>
              <a:t>lac</a:t>
            </a:r>
            <a:r>
              <a:rPr lang="en-US" altLang="zh-CN" sz="2400" b="1" baseline="30000">
                <a:solidFill>
                  <a:srgbClr val="FFFF00"/>
                </a:solidFill>
              </a:rPr>
              <a:t>-</a:t>
            </a:r>
            <a:r>
              <a:rPr lang="en-US" altLang="zh-CN" sz="2400" b="1">
                <a:solidFill>
                  <a:srgbClr val="FFFF00"/>
                </a:solidFill>
              </a:rPr>
              <a:t> ade</a:t>
            </a:r>
            <a:r>
              <a:rPr lang="en-US" altLang="zh-CN" sz="2400" b="1" baseline="30000">
                <a:solidFill>
                  <a:srgbClr val="FFFF00"/>
                </a:solidFill>
              </a:rPr>
              <a:t>+</a:t>
            </a:r>
          </a:p>
        </p:txBody>
      </p:sp>
      <p:sp>
        <p:nvSpPr>
          <p:cNvPr id="38" name="文本框 37"/>
          <p:cNvSpPr txBox="1"/>
          <p:nvPr>
            <p:custDataLst>
              <p:tags r:id="rId3"/>
            </p:custDataLst>
          </p:nvPr>
        </p:nvSpPr>
        <p:spPr>
          <a:xfrm>
            <a:off x="5867400" y="5969635"/>
            <a:ext cx="3048000" cy="460375"/>
          </a:xfrm>
          <a:prstGeom prst="rect">
            <a:avLst/>
          </a:prstGeom>
          <a:noFill/>
        </p:spPr>
        <p:txBody>
          <a:bodyPr wrap="square" rtlCol="0">
            <a:spAutoFit/>
          </a:bodyPr>
          <a:lstStyle/>
          <a:p>
            <a:r>
              <a:rPr lang="zh-CN" altLang="en-US" sz="2400" b="1">
                <a:solidFill>
                  <a:srgbClr val="FFFF00"/>
                </a:solidFill>
              </a:rPr>
              <a:t>重组子</a:t>
            </a:r>
            <a:r>
              <a:rPr lang="en-US" altLang="zh-CN" sz="2400" b="1">
                <a:solidFill>
                  <a:srgbClr val="FFFF00"/>
                </a:solidFill>
              </a:rPr>
              <a:t>lac</a:t>
            </a:r>
            <a:r>
              <a:rPr lang="en-US" altLang="zh-CN" sz="2400" b="1" baseline="30000">
                <a:solidFill>
                  <a:srgbClr val="FFFF00"/>
                </a:solidFill>
              </a:rPr>
              <a:t>+</a:t>
            </a:r>
            <a:r>
              <a:rPr lang="en-US" altLang="zh-CN" sz="2400" b="1">
                <a:solidFill>
                  <a:srgbClr val="FFFF00"/>
                </a:solidFill>
              </a:rPr>
              <a:t> ade</a:t>
            </a:r>
            <a:r>
              <a:rPr lang="en-US" altLang="zh-CN" sz="2400" b="1" baseline="30000">
                <a:solidFill>
                  <a:srgbClr val="FFFF00"/>
                </a:solidFill>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p:cNvSpPr>
          <p:nvPr>
            <p:ph type="title"/>
          </p:nvPr>
        </p:nvSpPr>
        <p:spPr>
          <a:xfrm>
            <a:off x="457200" y="304800"/>
            <a:ext cx="8229600" cy="793750"/>
          </a:xfrm>
        </p:spPr>
        <p:txBody>
          <a:bodyPr vert="horz" wrap="square" lIns="91440" tIns="45720" rIns="91440" bIns="45720" anchor="ctr" anchorCtr="0"/>
          <a:lstStyle/>
          <a:p>
            <a:r>
              <a:rPr lang="zh-CN" altLang="en-US" sz="3600" dirty="0">
                <a:solidFill>
                  <a:srgbClr val="FFFF00"/>
                </a:solidFill>
                <a:ea typeface="黑体" panose="02010609060101010101" pitchFamily="49" charset="-122"/>
              </a:rPr>
              <a:t>重组值计算</a:t>
            </a:r>
          </a:p>
        </p:txBody>
      </p:sp>
      <p:graphicFrame>
        <p:nvGraphicFramePr>
          <p:cNvPr id="2050" name="Object 9"/>
          <p:cNvGraphicFramePr>
            <a:graphicFrameLocks noGrp="1"/>
          </p:cNvGraphicFramePr>
          <p:nvPr>
            <p:ph idx="1"/>
          </p:nvPr>
        </p:nvGraphicFramePr>
        <p:xfrm>
          <a:off x="76200" y="990600"/>
          <a:ext cx="9093200" cy="990600"/>
        </p:xfrm>
        <a:graphic>
          <a:graphicData uri="http://schemas.openxmlformats.org/presentationml/2006/ole">
            <mc:AlternateContent xmlns:mc="http://schemas.openxmlformats.org/markup-compatibility/2006">
              <mc:Choice xmlns:v="urn:schemas-microsoft-com:vml" Requires="v">
                <p:oleObj spid="_x0000_s4123" r:id="rId13" imgW="6578600" imgH="685800" progId="">
                  <p:embed/>
                </p:oleObj>
              </mc:Choice>
              <mc:Fallback>
                <p:oleObj r:id="rId13" imgW="6578600" imgH="685800" progId="">
                  <p:embed/>
                  <p:pic>
                    <p:nvPicPr>
                      <p:cNvPr id="0" name="图片 3075"/>
                      <p:cNvPicPr/>
                      <p:nvPr/>
                    </p:nvPicPr>
                    <p:blipFill>
                      <a:blip r:embed="rId14"/>
                      <a:stretch>
                        <a:fillRect/>
                      </a:stretch>
                    </p:blipFill>
                    <p:spPr>
                      <a:xfrm>
                        <a:off x="76200" y="990600"/>
                        <a:ext cx="9093200" cy="990600"/>
                      </a:xfrm>
                      <a:prstGeom prst="rect">
                        <a:avLst/>
                      </a:prstGeom>
                      <a:solidFill>
                        <a:schemeClr val="tx1"/>
                      </a:solidFill>
                      <a:ln w="38100">
                        <a:miter/>
                      </a:ln>
                    </p:spPr>
                  </p:pic>
                </p:oleObj>
              </mc:Fallback>
            </mc:AlternateContent>
          </a:graphicData>
        </a:graphic>
      </p:graphicFrame>
      <p:sp>
        <p:nvSpPr>
          <p:cNvPr id="2" name="矩形 1"/>
          <p:cNvSpPr/>
          <p:nvPr>
            <p:custDataLst>
              <p:tags r:id="rId2"/>
            </p:custDataLst>
          </p:nvPr>
        </p:nvSpPr>
        <p:spPr>
          <a:xfrm>
            <a:off x="1371600" y="2133589"/>
            <a:ext cx="6647815" cy="681990"/>
          </a:xfrm>
          <a:prstGeom prst="rect">
            <a:avLst/>
          </a:prstGeom>
        </p:spPr>
        <p:txBody>
          <a:bodyPr wrap="none">
            <a:spAutoFit/>
          </a:bodyPr>
          <a:lstStyle/>
          <a:p>
            <a:pPr>
              <a:lnSpc>
                <a:spcPct val="120000"/>
              </a:lnSpc>
            </a:pPr>
            <a:r>
              <a:rPr lang="zh-CN" altLang="en-US" sz="3200" b="1" dirty="0" smtClean="0">
                <a:solidFill>
                  <a:srgbClr val="FF0000"/>
                </a:solidFill>
                <a:latin typeface="黑体" panose="02010609060101010101" pitchFamily="49" charset="-122"/>
                <a:ea typeface="黑体" panose="02010609060101010101" pitchFamily="49" charset="-122"/>
              </a:rPr>
              <a:t>为什么不能用先进入的</a:t>
            </a:r>
            <a:r>
              <a:rPr lang="en-US" altLang="zh-CN" sz="3200" b="1" dirty="0" err="1" smtClean="0">
                <a:solidFill>
                  <a:srgbClr val="FF0000"/>
                </a:solidFill>
                <a:latin typeface="黑体" panose="02010609060101010101" pitchFamily="49" charset="-122"/>
                <a:ea typeface="黑体" panose="02010609060101010101" pitchFamily="49" charset="-122"/>
              </a:rPr>
              <a:t>lac</a:t>
            </a:r>
            <a:r>
              <a:rPr lang="en-US" altLang="zh-CN" sz="3200" b="1" baseline="30000" dirty="0" err="1" smtClean="0">
                <a:solidFill>
                  <a:srgbClr val="FF0000"/>
                </a:solidFill>
                <a:latin typeface="黑体" panose="02010609060101010101" pitchFamily="49" charset="-122"/>
                <a:ea typeface="黑体" panose="02010609060101010101" pitchFamily="49" charset="-122"/>
              </a:rPr>
              <a:t>+</a:t>
            </a:r>
            <a:r>
              <a:rPr lang="zh-CN" sz="3200" b="1" dirty="0" err="1" smtClean="0">
                <a:solidFill>
                  <a:srgbClr val="FF0000"/>
                </a:solidFill>
                <a:latin typeface="黑体" panose="02010609060101010101" pitchFamily="49" charset="-122"/>
                <a:ea typeface="黑体" panose="02010609060101010101" pitchFamily="49" charset="-122"/>
              </a:rPr>
              <a:t>重组子</a:t>
            </a:r>
            <a:r>
              <a:rPr lang="zh-CN" altLang="en-US" sz="3200" b="1" dirty="0" smtClean="0">
                <a:solidFill>
                  <a:srgbClr val="FF0000"/>
                </a:solidFill>
                <a:latin typeface="黑体" panose="02010609060101010101" pitchFamily="49" charset="-122"/>
                <a:ea typeface="黑体" panose="02010609060101010101" pitchFamily="49" charset="-122"/>
              </a:rPr>
              <a:t>？</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40961" name="标题 1"/>
          <p:cNvSpPr>
            <a:spLocks noGrp="1"/>
          </p:cNvSpPr>
          <p:nvPr>
            <p:custDataLst>
              <p:tags r:id="rId3"/>
            </p:custDataLst>
          </p:nvPr>
        </p:nvSpPr>
        <p:spPr>
          <a:xfrm>
            <a:off x="168522" y="2667245"/>
            <a:ext cx="8975478" cy="207067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zh-CN" altLang="en-US" sz="2800" dirty="0">
                <a:solidFill>
                  <a:schemeClr val="tx1"/>
                </a:solidFill>
                <a:latin typeface="黑体" panose="02010609060101010101" pitchFamily="49" charset="-122"/>
                <a:ea typeface="黑体" panose="02010609060101010101" pitchFamily="49" charset="-122"/>
                <a:sym typeface="+mn-ea"/>
              </a:rPr>
              <a:t>由于</a:t>
            </a:r>
            <a:r>
              <a:rPr lang="en-US" altLang="zh-CN" sz="2800" dirty="0">
                <a:solidFill>
                  <a:schemeClr val="tx1"/>
                </a:solidFill>
                <a:latin typeface="黑体" panose="02010609060101010101" pitchFamily="49" charset="-122"/>
                <a:ea typeface="黑体" panose="02010609060101010101" pitchFamily="49" charset="-122"/>
                <a:sym typeface="+mn-ea"/>
              </a:rPr>
              <a:t>lac+</a:t>
            </a:r>
            <a:r>
              <a:rPr lang="zh-CN" altLang="en-US" sz="2800" dirty="0">
                <a:solidFill>
                  <a:schemeClr val="tx1"/>
                </a:solidFill>
                <a:latin typeface="黑体" panose="02010609060101010101" pitchFamily="49" charset="-122"/>
                <a:ea typeface="黑体" panose="02010609060101010101" pitchFamily="49" charset="-122"/>
                <a:sym typeface="+mn-ea"/>
              </a:rPr>
              <a:t>先于</a:t>
            </a:r>
            <a:r>
              <a:rPr lang="en-US" altLang="zh-CN" sz="2800" dirty="0">
                <a:solidFill>
                  <a:schemeClr val="tx1"/>
                </a:solidFill>
                <a:latin typeface="黑体" panose="02010609060101010101" pitchFamily="49" charset="-122"/>
                <a:ea typeface="黑体" panose="02010609060101010101" pitchFamily="49" charset="-122"/>
                <a:sym typeface="+mn-ea"/>
              </a:rPr>
              <a:t>ade+</a:t>
            </a:r>
            <a:r>
              <a:rPr lang="zh-CN" altLang="en-US" sz="2800" dirty="0">
                <a:solidFill>
                  <a:schemeClr val="tx1"/>
                </a:solidFill>
                <a:latin typeface="黑体" panose="02010609060101010101" pitchFamily="49" charset="-122"/>
                <a:ea typeface="黑体" panose="02010609060101010101" pitchFamily="49" charset="-122"/>
                <a:sym typeface="+mn-ea"/>
              </a:rPr>
              <a:t>进入细胞，</a:t>
            </a:r>
            <a:r>
              <a:rPr lang="en-US" altLang="zh-CN" sz="2800" dirty="0">
                <a:solidFill>
                  <a:schemeClr val="tx1"/>
                </a:solidFill>
                <a:latin typeface="黑体" panose="02010609060101010101" pitchFamily="49" charset="-122"/>
                <a:ea typeface="黑体" panose="02010609060101010101" pitchFamily="49" charset="-122"/>
                <a:sym typeface="+mn-ea"/>
              </a:rPr>
              <a:t>lac+</a:t>
            </a:r>
            <a:r>
              <a:rPr lang="zh-CN" altLang="en-US" sz="2800" dirty="0">
                <a:solidFill>
                  <a:schemeClr val="tx1"/>
                </a:solidFill>
                <a:latin typeface="黑体" panose="02010609060101010101" pitchFamily="49" charset="-122"/>
                <a:ea typeface="黑体" panose="02010609060101010101" pitchFamily="49" charset="-122"/>
                <a:sym typeface="+mn-ea"/>
              </a:rPr>
              <a:t>重组子只能说明供体含有</a:t>
            </a:r>
            <a:r>
              <a:rPr lang="en-US" altLang="zh-CN" sz="2800" dirty="0">
                <a:solidFill>
                  <a:schemeClr val="tx1"/>
                </a:solidFill>
                <a:latin typeface="黑体" panose="02010609060101010101" pitchFamily="49" charset="-122"/>
                <a:ea typeface="黑体" panose="02010609060101010101" pitchFamily="49" charset="-122"/>
                <a:sym typeface="+mn-ea"/>
              </a:rPr>
              <a:t>lac+</a:t>
            </a:r>
            <a:r>
              <a:rPr lang="zh-CN" altLang="en-US" sz="2800" dirty="0">
                <a:solidFill>
                  <a:schemeClr val="tx1"/>
                </a:solidFill>
                <a:latin typeface="黑体" panose="02010609060101010101" pitchFamily="49" charset="-122"/>
                <a:ea typeface="黑体" panose="02010609060101010101" pitchFamily="49" charset="-122"/>
                <a:sym typeface="+mn-ea"/>
              </a:rPr>
              <a:t>的片段进入了这些重组子细胞，不能保证这些细胞在发生重组时有</a:t>
            </a:r>
            <a:r>
              <a:rPr lang="en-US" altLang="zh-CN" sz="2800" dirty="0">
                <a:solidFill>
                  <a:schemeClr val="tx1"/>
                </a:solidFill>
                <a:latin typeface="黑体" panose="02010609060101010101" pitchFamily="49" charset="-122"/>
                <a:ea typeface="黑体" panose="02010609060101010101" pitchFamily="49" charset="-122"/>
                <a:sym typeface="+mn-ea"/>
              </a:rPr>
              <a:t>ade+</a:t>
            </a:r>
            <a:r>
              <a:rPr lang="zh-CN" altLang="en-US" sz="2800" dirty="0">
                <a:solidFill>
                  <a:schemeClr val="tx1"/>
                </a:solidFill>
                <a:latin typeface="黑体" panose="02010609060101010101" pitchFamily="49" charset="-122"/>
                <a:ea typeface="黑体" panose="02010609060101010101" pitchFamily="49" charset="-122"/>
                <a:sym typeface="+mn-ea"/>
              </a:rPr>
              <a:t>片段。</a:t>
            </a:r>
            <a:r>
              <a:rPr lang="en-US" altLang="zh-CN" sz="2800" dirty="0">
                <a:solidFill>
                  <a:schemeClr val="tx1"/>
                </a:solidFill>
                <a:latin typeface="黑体" panose="02010609060101010101" pitchFamily="49" charset="-122"/>
                <a:ea typeface="黑体" panose="02010609060101010101" pitchFamily="49" charset="-122"/>
                <a:sym typeface="+mn-ea"/>
              </a:rPr>
              <a:t> </a:t>
            </a:r>
            <a:r>
              <a:rPr lang="zh-CN" altLang="en-US" sz="2800" dirty="0">
                <a:solidFill>
                  <a:schemeClr val="tx1"/>
                </a:solidFill>
                <a:latin typeface="黑体" panose="02010609060101010101" pitchFamily="49" charset="-122"/>
                <a:ea typeface="黑体" panose="02010609060101010101" pitchFamily="49" charset="-122"/>
                <a:sym typeface="+mn-ea"/>
              </a:rPr>
              <a:t>如图所示的</a:t>
            </a:r>
            <a:r>
              <a:rPr lang="en-US" altLang="zh-CN" sz="2800" dirty="0">
                <a:solidFill>
                  <a:schemeClr val="tx1"/>
                </a:solidFill>
                <a:latin typeface="黑体" panose="02010609060101010101" pitchFamily="49" charset="-122"/>
                <a:ea typeface="黑体" panose="02010609060101010101" pitchFamily="49" charset="-122"/>
                <a:sym typeface="+mn-ea"/>
              </a:rPr>
              <a:t>lac+</a:t>
            </a:r>
            <a:r>
              <a:rPr lang="zh-CN" altLang="en-US" sz="2800" dirty="0">
                <a:solidFill>
                  <a:schemeClr val="tx1"/>
                </a:solidFill>
                <a:latin typeface="黑体" panose="02010609060101010101" pitchFamily="49" charset="-122"/>
                <a:ea typeface="黑体" panose="02010609060101010101" pitchFamily="49" charset="-122"/>
                <a:sym typeface="+mn-ea"/>
              </a:rPr>
              <a:t>重组子不能用来计算</a:t>
            </a:r>
            <a:r>
              <a:rPr lang="en-US" altLang="zh-CN" sz="2800" dirty="0">
                <a:solidFill>
                  <a:srgbClr val="FFFF00"/>
                </a:solidFill>
              </a:rPr>
              <a:t> </a:t>
            </a:r>
            <a:r>
              <a:rPr lang="en-US" altLang="zh-CN" sz="2800" dirty="0" err="1">
                <a:solidFill>
                  <a:schemeClr val="tx1"/>
                </a:solidFill>
              </a:rPr>
              <a:t>lac</a:t>
            </a:r>
            <a:r>
              <a:rPr lang="en-US" altLang="zh-CN" sz="2800" baseline="30000" dirty="0" err="1">
                <a:solidFill>
                  <a:schemeClr val="tx1"/>
                </a:solidFill>
              </a:rPr>
              <a:t>+</a:t>
            </a:r>
            <a:r>
              <a:rPr lang="zh-CN" altLang="en-US" sz="2800" dirty="0" err="1">
                <a:solidFill>
                  <a:schemeClr val="tx1"/>
                </a:solidFill>
              </a:rPr>
              <a:t>和</a:t>
            </a:r>
            <a:r>
              <a:rPr lang="en-US" altLang="zh-CN" sz="2800" dirty="0" err="1">
                <a:solidFill>
                  <a:schemeClr val="tx1"/>
                </a:solidFill>
              </a:rPr>
              <a:t>ade</a:t>
            </a:r>
            <a:r>
              <a:rPr lang="en-US" altLang="zh-CN" sz="2800" baseline="30000" dirty="0">
                <a:solidFill>
                  <a:schemeClr val="tx1"/>
                </a:solidFill>
              </a:rPr>
              <a:t>+</a:t>
            </a:r>
            <a:r>
              <a:rPr lang="zh-CN" altLang="en-US" sz="2800" dirty="0">
                <a:solidFill>
                  <a:schemeClr val="tx1"/>
                </a:solidFill>
              </a:rPr>
              <a:t>的重组率</a:t>
            </a:r>
            <a:r>
              <a:rPr lang="en-US" altLang="zh-CN" sz="2800" dirty="0">
                <a:solidFill>
                  <a:schemeClr val="tx1"/>
                </a:solidFill>
              </a:rPr>
              <a:t> </a:t>
            </a:r>
            <a:r>
              <a:rPr lang="zh-CN" altLang="en-US" sz="2800" dirty="0" smtClean="0">
                <a:solidFill>
                  <a:schemeClr val="tx1"/>
                </a:solidFill>
                <a:latin typeface="Comic Sans MS" panose="030F0702030302020204" pitchFamily="66" charset="0"/>
                <a:ea typeface="黑体" panose="02010609060101010101" pitchFamily="49" charset="-122"/>
              </a:rPr>
              <a:t>。</a:t>
            </a:r>
          </a:p>
        </p:txBody>
      </p:sp>
      <p:grpSp>
        <p:nvGrpSpPr>
          <p:cNvPr id="40963" name="组合 25"/>
          <p:cNvGrpSpPr/>
          <p:nvPr/>
        </p:nvGrpSpPr>
        <p:grpSpPr>
          <a:xfrm>
            <a:off x="3798572" y="4499610"/>
            <a:ext cx="2712085" cy="2183130"/>
            <a:chOff x="1763959" y="3124200"/>
            <a:chExt cx="3378764" cy="2625583"/>
          </a:xfrm>
        </p:grpSpPr>
        <p:sp>
          <p:nvSpPr>
            <p:cNvPr id="40964" name="TextBox 12"/>
            <p:cNvSpPr txBox="1"/>
            <p:nvPr>
              <p:custDataLst>
                <p:tags r:id="rId4"/>
              </p:custDataLst>
            </p:nvPr>
          </p:nvSpPr>
          <p:spPr>
            <a:xfrm>
              <a:off x="2817540" y="3731824"/>
              <a:ext cx="351790" cy="849992"/>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40965" name="TextBox 14"/>
            <p:cNvSpPr txBox="1"/>
            <p:nvPr>
              <p:custDataLst>
                <p:tags r:id="rId5"/>
              </p:custDataLst>
            </p:nvPr>
          </p:nvSpPr>
          <p:spPr>
            <a:xfrm>
              <a:off x="4056236" y="3731824"/>
              <a:ext cx="351790" cy="849992"/>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grpSp>
          <p:nvGrpSpPr>
            <p:cNvPr id="40966" name="组合 24"/>
            <p:cNvGrpSpPr/>
            <p:nvPr/>
          </p:nvGrpSpPr>
          <p:grpSpPr>
            <a:xfrm>
              <a:off x="1763959" y="3124200"/>
              <a:ext cx="3378764" cy="2625583"/>
              <a:chOff x="1763959" y="3124200"/>
              <a:chExt cx="3378764" cy="2625583"/>
            </a:xfrm>
          </p:grpSpPr>
          <p:sp>
            <p:nvSpPr>
              <p:cNvPr id="40967" name="椭圆 10"/>
              <p:cNvSpPr/>
              <p:nvPr>
                <p:custDataLst>
                  <p:tags r:id="rId6"/>
                </p:custDataLst>
              </p:nvPr>
            </p:nvSpPr>
            <p:spPr>
              <a:xfrm>
                <a:off x="1763959" y="3928371"/>
                <a:ext cx="3378764" cy="1821412"/>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40968" name="TextBox 11"/>
              <p:cNvSpPr txBox="1"/>
              <p:nvPr>
                <p:custDataLst>
                  <p:tags r:id="rId7"/>
                </p:custDataLst>
              </p:nvPr>
            </p:nvSpPr>
            <p:spPr>
              <a:xfrm>
                <a:off x="2667000" y="3124200"/>
                <a:ext cx="869149" cy="553679"/>
              </a:xfrm>
              <a:prstGeom prst="rect">
                <a:avLst/>
              </a:prstGeom>
              <a:noFill/>
              <a:ln w="9525">
                <a:noFill/>
              </a:ln>
            </p:spPr>
            <p:txBody>
              <a:bodyPr wrap="square" anchor="t" anchorCtr="0">
                <a:spAutoFit/>
              </a:bodyPr>
              <a:lstStyle/>
              <a:p>
                <a:r>
                  <a:rPr lang="en-US" altLang="zh-CN" sz="2400" dirty="0">
                    <a:latin typeface="Arial" panose="020B0604020202020204" pitchFamily="34" charset="0"/>
                    <a:ea typeface="宋体" panose="02010600030101010101" pitchFamily="2" charset="-122"/>
                  </a:rPr>
                  <a:t>lac</a:t>
                </a:r>
                <a:r>
                  <a:rPr lang="en-US" altLang="zh-CN" sz="2400" baseline="30000" dirty="0">
                    <a:latin typeface="Arial" panose="020B0604020202020204" pitchFamily="34" charset="0"/>
                    <a:ea typeface="宋体" panose="02010600030101010101" pitchFamily="2" charset="-122"/>
                  </a:rPr>
                  <a:t>+</a:t>
                </a:r>
                <a:endParaRPr lang="zh-CN" altLang="en-US" sz="2400" baseline="30000" dirty="0">
                  <a:latin typeface="Arial" panose="020B0604020202020204" pitchFamily="34" charset="0"/>
                  <a:ea typeface="宋体" panose="02010600030101010101" pitchFamily="2" charset="-122"/>
                </a:endParaRPr>
              </a:p>
            </p:txBody>
          </p:sp>
          <p:sp>
            <p:nvSpPr>
              <p:cNvPr id="40969" name="TextBox 13"/>
              <p:cNvSpPr txBox="1"/>
              <p:nvPr>
                <p:custDataLst>
                  <p:tags r:id="rId8"/>
                </p:custDataLst>
              </p:nvPr>
            </p:nvSpPr>
            <p:spPr>
              <a:xfrm>
                <a:off x="4267200" y="3200400"/>
                <a:ext cx="184731" cy="420628"/>
              </a:xfrm>
              <a:prstGeom prst="rect">
                <a:avLst/>
              </a:prstGeom>
              <a:noFill/>
              <a:ln w="9525">
                <a:noFill/>
              </a:ln>
            </p:spPr>
            <p:txBody>
              <a:bodyPr wrap="square" anchor="t" anchorCtr="0">
                <a:spAutoFit/>
              </a:bodyPr>
              <a:lstStyle/>
              <a:p>
                <a:endParaRPr lang="zh-CN" altLang="en-US" sz="3200" baseline="30000" dirty="0">
                  <a:latin typeface="Arial" panose="020B0604020202020204" pitchFamily="34" charset="0"/>
                  <a:ea typeface="宋体" panose="02010600030101010101" pitchFamily="2" charset="-122"/>
                </a:endParaRPr>
              </a:p>
            </p:txBody>
          </p:sp>
          <p:cxnSp>
            <p:nvCxnSpPr>
              <p:cNvPr id="40970" name="直接连接符 15"/>
              <p:cNvCxnSpPr/>
              <p:nvPr>
                <p:custDataLst>
                  <p:tags r:id="rId9"/>
                </p:custDataLst>
              </p:nvPr>
            </p:nvCxnSpPr>
            <p:spPr>
              <a:xfrm>
                <a:off x="3677920" y="3214250"/>
                <a:ext cx="0" cy="1447800"/>
              </a:xfrm>
              <a:prstGeom prst="line">
                <a:avLst/>
              </a:prstGeom>
              <a:ln w="19050" cap="flat" cmpd="sng">
                <a:solidFill>
                  <a:schemeClr val="tx1"/>
                </a:solidFill>
                <a:prstDash val="solid"/>
                <a:round/>
                <a:headEnd type="none" w="med" len="med"/>
                <a:tailEnd type="none" w="med" len="med"/>
              </a:ln>
            </p:spPr>
          </p:cxnSp>
          <p:cxnSp>
            <p:nvCxnSpPr>
              <p:cNvPr id="40971" name="直接连接符 16"/>
              <p:cNvCxnSpPr/>
              <p:nvPr>
                <p:custDataLst>
                  <p:tags r:id="rId10"/>
                </p:custDataLst>
              </p:nvPr>
            </p:nvCxnSpPr>
            <p:spPr>
              <a:xfrm>
                <a:off x="2590800" y="3200400"/>
                <a:ext cx="0" cy="1447800"/>
              </a:xfrm>
              <a:prstGeom prst="line">
                <a:avLst/>
              </a:prstGeom>
              <a:ln w="38100" cap="flat" cmpd="sng">
                <a:solidFill>
                  <a:srgbClr val="FF0066"/>
                </a:solidFill>
                <a:prstDash val="solid"/>
                <a:round/>
                <a:headEnd type="none" w="med" len="med"/>
                <a:tailEnd type="none" w="med" len="med"/>
              </a:ln>
            </p:spPr>
          </p:cxnSp>
          <p:cxnSp>
            <p:nvCxnSpPr>
              <p:cNvPr id="40972" name="直接箭头连接符 21"/>
              <p:cNvCxnSpPr/>
              <p:nvPr>
                <p:custDataLst>
                  <p:tags r:id="rId11"/>
                </p:custDataLst>
              </p:nvPr>
            </p:nvCxnSpPr>
            <p:spPr>
              <a:xfrm flipH="1">
                <a:off x="2209800" y="3690864"/>
                <a:ext cx="1752600" cy="0"/>
              </a:xfrm>
              <a:prstGeom prst="straightConnector1">
                <a:avLst/>
              </a:prstGeom>
              <a:ln w="57150" cap="flat" cmpd="sng">
                <a:solidFill>
                  <a:schemeClr val="tx1"/>
                </a:solidFill>
                <a:prstDash val="solid"/>
                <a:round/>
                <a:headEnd type="none" w="med" len="med"/>
                <a:tailEnd type="arrow" w="med" len="med"/>
              </a:ln>
            </p:spPr>
          </p:cxnSp>
        </p:grpSp>
      </p:gr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stretch>
            <a:fillRect/>
          </a:stretch>
        </p:blipFill>
        <p:spPr>
          <a:xfrm>
            <a:off x="243231" y="5324706"/>
            <a:ext cx="8671767" cy="1457094"/>
          </a:xfrm>
          <a:prstGeom prst="rect">
            <a:avLst/>
          </a:prstGeom>
        </p:spPr>
      </p:pic>
      <p:pic>
        <p:nvPicPr>
          <p:cNvPr id="4" name="图片 3"/>
          <p:cNvPicPr>
            <a:picLocks noChangeAspect="1"/>
          </p:cNvPicPr>
          <p:nvPr/>
        </p:nvPicPr>
        <p:blipFill>
          <a:blip r:embed="rId3"/>
          <a:stretch>
            <a:fillRect/>
          </a:stretch>
        </p:blipFill>
        <p:spPr>
          <a:xfrm>
            <a:off x="1600200" y="152400"/>
            <a:ext cx="5638800" cy="5089179"/>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body" sz="half" idx="1"/>
          </p:nvPr>
        </p:nvSpPr>
        <p:spPr>
          <a:xfrm>
            <a:off x="381000" y="838200"/>
            <a:ext cx="8434705" cy="5111115"/>
          </a:xfrm>
        </p:spPr>
        <p:txBody>
          <a:bodyPr vert="horz" wrap="square" lIns="91440" tIns="45720" rIns="91440" bIns="45720" anchor="t" anchorCtr="0"/>
          <a:lstStyle/>
          <a:p>
            <a:pPr marL="0" indent="0">
              <a:lnSpc>
                <a:spcPct val="120000"/>
              </a:lnSpc>
              <a:buClr>
                <a:schemeClr val="tx2"/>
              </a:buClr>
              <a:buSzTx/>
              <a:buFontTx/>
              <a:buNone/>
            </a:pPr>
            <a:r>
              <a:rPr lang="zh-CN" altLang="en-US" sz="2800" dirty="0">
                <a:latin typeface="Comic Sans MS" panose="030F0702030302020204" pitchFamily="66" charset="0"/>
                <a:ea typeface="黑体" panose="02010609060101010101" pitchFamily="49" charset="-122"/>
              </a:rPr>
              <a:t>用重组率（ </a:t>
            </a:r>
            <a:r>
              <a:rPr lang="en-US" altLang="zh-CN" sz="2800" dirty="0">
                <a:latin typeface="Comic Sans MS" panose="030F0702030302020204" pitchFamily="66" charset="0"/>
                <a:ea typeface="黑体" panose="02010609060101010101" pitchFamily="49" charset="-122"/>
              </a:rPr>
              <a:t>RF</a:t>
            </a:r>
            <a:r>
              <a:rPr lang="zh-CN" altLang="en-US" sz="2800" dirty="0">
                <a:latin typeface="Comic Sans MS" panose="030F0702030302020204" pitchFamily="66" charset="0"/>
                <a:ea typeface="黑体" panose="02010609060101010101" pitchFamily="49" charset="-122"/>
              </a:rPr>
              <a:t>）所测得的基因间距离与用中断杂交以时间（ </a:t>
            </a:r>
            <a:r>
              <a:rPr lang="en-US" altLang="zh-CN" sz="2800" dirty="0">
                <a:latin typeface="Comic Sans MS" panose="030F0702030302020204" pitchFamily="66" charset="0"/>
                <a:ea typeface="黑体" panose="02010609060101010101" pitchFamily="49" charset="-122"/>
              </a:rPr>
              <a:t>T</a:t>
            </a:r>
            <a:r>
              <a:rPr lang="zh-CN" altLang="en-US" sz="2800" dirty="0">
                <a:latin typeface="Comic Sans MS" panose="030F0702030302020204" pitchFamily="66" charset="0"/>
                <a:ea typeface="黑体" panose="02010609060101010101" pitchFamily="49" charset="-122"/>
              </a:rPr>
              <a:t>）为单位之间的关系大约是</a:t>
            </a:r>
            <a:r>
              <a:rPr lang="en-US" altLang="zh-CN" sz="2800" dirty="0">
                <a:latin typeface="Comic Sans MS" panose="030F0702030302020204" pitchFamily="66" charset="0"/>
                <a:ea typeface="黑体" panose="02010609060101010101" pitchFamily="49" charset="-122"/>
              </a:rPr>
              <a:t> </a:t>
            </a:r>
            <a:r>
              <a:rPr lang="en-US" altLang="zh-CN" sz="2800" dirty="0">
                <a:solidFill>
                  <a:srgbClr val="FFFF00"/>
                </a:solidFill>
                <a:latin typeface="Comic Sans MS" panose="030F0702030302020204" pitchFamily="66" charset="0"/>
                <a:ea typeface="黑体" panose="02010609060101010101" pitchFamily="49" charset="-122"/>
              </a:rPr>
              <a:t>1</a:t>
            </a:r>
            <a:r>
              <a:rPr lang="zh-CN" altLang="en-US" sz="2800" dirty="0">
                <a:solidFill>
                  <a:srgbClr val="FFFF00"/>
                </a:solidFill>
                <a:latin typeface="Comic Sans MS" panose="030F0702030302020204" pitchFamily="66" charset="0"/>
                <a:ea typeface="黑体" panose="02010609060101010101" pitchFamily="49" charset="-122"/>
              </a:rPr>
              <a:t>个时间单位（</a:t>
            </a:r>
            <a:r>
              <a:rPr lang="en-US" altLang="zh-CN" sz="2800" dirty="0">
                <a:solidFill>
                  <a:srgbClr val="FFFF00"/>
                </a:solidFill>
                <a:latin typeface="Comic Sans MS" panose="030F0702030302020204" pitchFamily="66" charset="0"/>
                <a:ea typeface="黑体" panose="02010609060101010101" pitchFamily="49" charset="-122"/>
              </a:rPr>
              <a:t>1</a:t>
            </a:r>
            <a:r>
              <a:rPr lang="zh-CN" altLang="en-US" sz="2800" dirty="0">
                <a:solidFill>
                  <a:srgbClr val="FFFF00"/>
                </a:solidFill>
                <a:latin typeface="Comic Sans MS" panose="030F0702030302020204" pitchFamily="66" charset="0"/>
                <a:ea typeface="黑体" panose="02010609060101010101" pitchFamily="49" charset="-122"/>
              </a:rPr>
              <a:t>分钟）相当于</a:t>
            </a:r>
            <a:r>
              <a:rPr lang="en-US" altLang="zh-CN" sz="2800" dirty="0">
                <a:solidFill>
                  <a:srgbClr val="FFFF00"/>
                </a:solidFill>
                <a:latin typeface="Comic Sans MS" panose="030F0702030302020204" pitchFamily="66" charset="0"/>
                <a:ea typeface="黑体" panose="02010609060101010101" pitchFamily="49" charset="-122"/>
              </a:rPr>
              <a:t>20</a:t>
            </a:r>
            <a:r>
              <a:rPr lang="zh-CN" altLang="en-US" sz="2800" dirty="0">
                <a:solidFill>
                  <a:srgbClr val="FFFF00"/>
                </a:solidFill>
                <a:latin typeface="Comic Sans MS" panose="030F0702030302020204" pitchFamily="66" charset="0"/>
                <a:ea typeface="黑体" panose="02010609060101010101" pitchFamily="49" charset="-122"/>
              </a:rPr>
              <a:t>％重组值。</a:t>
            </a:r>
          </a:p>
          <a:p>
            <a:pPr marL="0" indent="0">
              <a:lnSpc>
                <a:spcPct val="120000"/>
              </a:lnSpc>
              <a:buClr>
                <a:schemeClr val="tx2"/>
              </a:buClr>
              <a:buSzTx/>
              <a:buFontTx/>
              <a:buNone/>
            </a:pPr>
            <a:r>
              <a:rPr lang="zh-CN" altLang="en-US" sz="2800" dirty="0">
                <a:latin typeface="Comic Sans MS" panose="030F0702030302020204" pitchFamily="66" charset="0"/>
                <a:ea typeface="黑体" panose="02010609060101010101" pitchFamily="49" charset="-122"/>
                <a:sym typeface="+mn-ea"/>
              </a:rPr>
              <a:t>大肠杆菌染色体全长约</a:t>
            </a:r>
            <a:r>
              <a:rPr lang="en-US" altLang="zh-CN" sz="2800" dirty="0">
                <a:latin typeface="Comic Sans MS" panose="030F0702030302020204" pitchFamily="66" charset="0"/>
                <a:ea typeface="黑体" panose="02010609060101010101" pitchFamily="49" charset="-122"/>
                <a:sym typeface="+mn-ea"/>
              </a:rPr>
              <a:t>100 min</a:t>
            </a:r>
            <a:r>
              <a:rPr lang="zh-CN" altLang="en-US" sz="2800" dirty="0">
                <a:latin typeface="Comic Sans MS" panose="030F0702030302020204" pitchFamily="66" charset="0"/>
                <a:ea typeface="黑体" panose="02010609060101010101" pitchFamily="49" charset="-122"/>
                <a:sym typeface="+mn-ea"/>
              </a:rPr>
              <a:t>，含</a:t>
            </a:r>
            <a:r>
              <a:rPr lang="en-US" altLang="zh-CN" sz="2800" dirty="0">
                <a:latin typeface="Comic Sans MS" panose="030F0702030302020204" pitchFamily="66" charset="0"/>
                <a:ea typeface="黑体" panose="02010609060101010101" pitchFamily="49" charset="-122"/>
                <a:sym typeface="+mn-ea"/>
              </a:rPr>
              <a:t>4× 10</a:t>
            </a:r>
            <a:r>
              <a:rPr lang="en-US" altLang="zh-CN" sz="2800" baseline="30000" dirty="0">
                <a:latin typeface="Comic Sans MS" panose="030F0702030302020204" pitchFamily="66" charset="0"/>
                <a:ea typeface="黑体" panose="02010609060101010101" pitchFamily="49" charset="-122"/>
                <a:sym typeface="+mn-ea"/>
              </a:rPr>
              <a:t>6</a:t>
            </a:r>
            <a:r>
              <a:rPr lang="en-US" altLang="zh-CN" sz="2800" dirty="0">
                <a:latin typeface="Comic Sans MS" panose="030F0702030302020204" pitchFamily="66" charset="0"/>
                <a:ea typeface="黑体" panose="02010609060101010101" pitchFamily="49" charset="-122"/>
                <a:sym typeface="+mn-ea"/>
              </a:rPr>
              <a:t> </a:t>
            </a:r>
            <a:r>
              <a:rPr lang="zh-CN" altLang="en-US" sz="2800" dirty="0">
                <a:latin typeface="Comic Sans MS" panose="030F0702030302020204" pitchFamily="66" charset="0"/>
                <a:ea typeface="黑体" panose="02010609060101010101" pitchFamily="49" charset="-122"/>
                <a:sym typeface="+mn-ea"/>
              </a:rPr>
              <a:t>核苷酸对，所以总图距相当于</a:t>
            </a:r>
            <a:r>
              <a:rPr lang="en-US" altLang="zh-CN" sz="2800" dirty="0">
                <a:latin typeface="Comic Sans MS" panose="030F0702030302020204" pitchFamily="66" charset="0"/>
                <a:ea typeface="黑体" panose="02010609060101010101" pitchFamily="49" charset="-122"/>
                <a:sym typeface="+mn-ea"/>
              </a:rPr>
              <a:t>2 000 cM </a:t>
            </a:r>
            <a:r>
              <a:rPr lang="zh-CN" altLang="en-US" sz="2800" dirty="0">
                <a:latin typeface="Comic Sans MS" panose="030F0702030302020204" pitchFamily="66" charset="0"/>
                <a:ea typeface="黑体" panose="02010609060101010101" pitchFamily="49" charset="-122"/>
                <a:sym typeface="+mn-ea"/>
              </a:rPr>
              <a:t>，故</a:t>
            </a:r>
            <a:r>
              <a:rPr lang="en-US" altLang="zh-CN" sz="2800" dirty="0">
                <a:latin typeface="Comic Sans MS" panose="030F0702030302020204" pitchFamily="66" charset="0"/>
                <a:ea typeface="黑体" panose="02010609060101010101" pitchFamily="49" charset="-122"/>
                <a:sym typeface="+mn-ea"/>
              </a:rPr>
              <a:t>1 cM ≈ 2 000 bp</a:t>
            </a:r>
            <a:r>
              <a:rPr lang="zh-CN" altLang="en-US" sz="2800" dirty="0">
                <a:latin typeface="Comic Sans MS" panose="030F0702030302020204" pitchFamily="66" charset="0"/>
                <a:ea typeface="黑体" panose="02010609060101010101" pitchFamily="49" charset="-122"/>
                <a:sym typeface="+mn-ea"/>
              </a:rPr>
              <a:t>。这种接合重组作图在短距离内是有效的。如相距</a:t>
            </a:r>
            <a:r>
              <a:rPr lang="en-US" altLang="zh-CN" sz="2800" dirty="0">
                <a:latin typeface="Comic Sans MS" panose="030F0702030302020204" pitchFamily="66" charset="0"/>
                <a:ea typeface="黑体" panose="02010609060101010101" pitchFamily="49" charset="-122"/>
                <a:sym typeface="+mn-ea"/>
              </a:rPr>
              <a:t>2 min</a:t>
            </a:r>
            <a:r>
              <a:rPr lang="zh-CN" altLang="en-US" sz="2800" dirty="0">
                <a:latin typeface="Comic Sans MS" panose="030F0702030302020204" pitchFamily="66" charset="0"/>
                <a:ea typeface="黑体" panose="02010609060101010101" pitchFamily="49" charset="-122"/>
                <a:sym typeface="+mn-ea"/>
              </a:rPr>
              <a:t>以上的就有可能表现不连锁。</a:t>
            </a:r>
            <a:r>
              <a:rPr lang="zh-CN" altLang="en-US" sz="2800" dirty="0">
                <a:solidFill>
                  <a:srgbClr val="FFFF00"/>
                </a:solidFill>
                <a:latin typeface="Comic Sans MS" panose="030F0702030302020204" pitchFamily="66" charset="0"/>
                <a:ea typeface="黑体" panose="02010609060101010101" pitchFamily="49" charset="-122"/>
                <a:sym typeface="+mn-ea"/>
              </a:rPr>
              <a:t>同时这种接合重组不产生交互重组类型，所以用这种方法得出的图距和减数分裂生物中所确定的图距不同。</a:t>
            </a:r>
            <a:endParaRPr lang="zh-CN" altLang="en-US" sz="2800" dirty="0">
              <a:solidFill>
                <a:schemeClr val="tx1"/>
              </a:solidFill>
              <a:latin typeface="Comic Sans MS" panose="030F0702030302020204" pitchFamily="66" charset="0"/>
              <a:ea typeface="黑体" panose="02010609060101010101" pitchFamily="49" charset="-122"/>
            </a:endParaRPr>
          </a:p>
          <a:p>
            <a:pPr marL="0" indent="0">
              <a:lnSpc>
                <a:spcPct val="120000"/>
              </a:lnSpc>
              <a:buClr>
                <a:schemeClr val="tx2"/>
              </a:buClr>
              <a:buSzTx/>
              <a:buFontTx/>
              <a:buNone/>
            </a:pPr>
            <a:endParaRPr lang="zh-CN" altLang="en-US" sz="2400" dirty="0">
              <a:solidFill>
                <a:srgbClr val="FFFF00"/>
              </a:solidFill>
              <a:latin typeface="Comic Sans MS" panose="030F0702030302020204" pitchFamily="66" charset="0"/>
              <a:ea typeface="黑体" panose="02010609060101010101" pitchFamily="49" charset="-122"/>
            </a:endParaRPr>
          </a:p>
          <a:p>
            <a:pPr marL="0" indent="0">
              <a:lnSpc>
                <a:spcPct val="120000"/>
              </a:lnSpc>
              <a:buClr>
                <a:schemeClr val="tx2"/>
              </a:buClr>
              <a:buSzTx/>
              <a:buFontTx/>
            </a:pPr>
            <a:endParaRPr lang="en-US" altLang="zh-CN" sz="2400" dirty="0">
              <a:latin typeface="Comic Sans MS" panose="030F0702030302020204" pitchFamily="66"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vert="horz" wrap="square" lIns="91440" tIns="45720" rIns="91440" bIns="45720" anchor="ctr" anchorCtr="0"/>
          <a:lstStyle/>
          <a:p>
            <a:pPr algn="l">
              <a:buNone/>
            </a:pPr>
            <a:r>
              <a:rPr lang="en-US" altLang="zh-CN" sz="3600" dirty="0">
                <a:solidFill>
                  <a:srgbClr val="FFFF00"/>
                </a:solidFill>
                <a:latin typeface="Times New Roman" panose="02020603050405020304" pitchFamily="18" charset="0"/>
                <a:ea typeface="黑体" panose="02010609060101010101" pitchFamily="49" charset="-122"/>
              </a:rPr>
              <a:t>8.5  F′</a:t>
            </a:r>
            <a:r>
              <a:rPr lang="zh-CN" altLang="en-US" sz="3600" dirty="0">
                <a:solidFill>
                  <a:srgbClr val="FFFF00"/>
                </a:solidFill>
                <a:latin typeface="Times New Roman" panose="02020603050405020304" pitchFamily="18" charset="0"/>
                <a:ea typeface="黑体" panose="02010609060101010101" pitchFamily="49" charset="-122"/>
              </a:rPr>
              <a:t>因子与性导</a:t>
            </a:r>
          </a:p>
        </p:txBody>
      </p:sp>
      <p:sp>
        <p:nvSpPr>
          <p:cNvPr id="44034" name="内容占位符 2"/>
          <p:cNvSpPr>
            <a:spLocks noGrp="1"/>
          </p:cNvSpPr>
          <p:nvPr>
            <p:ph idx="1"/>
          </p:nvPr>
        </p:nvSpPr>
        <p:spPr>
          <a:xfrm>
            <a:off x="457200" y="1219200"/>
            <a:ext cx="8229600" cy="4495800"/>
          </a:xfrm>
        </p:spPr>
        <p:txBody>
          <a:bodyPr vert="horz" wrap="square" lIns="91440" tIns="45720" rIns="91440" bIns="45720" anchor="t" anchorCtr="0"/>
          <a:lstStyle/>
          <a:p>
            <a:pPr marL="0" indent="0">
              <a:buNone/>
            </a:pPr>
            <a:r>
              <a:rPr lang="en-US" altLang="zh-CN" sz="2800" dirty="0">
                <a:solidFill>
                  <a:srgbClr val="FFFF00"/>
                </a:solidFill>
                <a:latin typeface="Times New Roman" panose="02020603050405020304" pitchFamily="18" charset="0"/>
                <a:ea typeface="黑体" panose="02010609060101010101" pitchFamily="49" charset="-122"/>
              </a:rPr>
              <a:t>8.5.1 F′</a:t>
            </a:r>
            <a:r>
              <a:rPr lang="zh-CN" altLang="en-US" sz="2800" dirty="0">
                <a:solidFill>
                  <a:srgbClr val="FFFF00"/>
                </a:solidFill>
                <a:latin typeface="Times New Roman" panose="02020603050405020304" pitchFamily="18" charset="0"/>
                <a:ea typeface="黑体" panose="02010609060101010101" pitchFamily="49" charset="-122"/>
              </a:rPr>
              <a:t>因子</a:t>
            </a:r>
            <a:endParaRPr lang="en-US" altLang="zh-CN" sz="2800" dirty="0">
              <a:solidFill>
                <a:srgbClr val="FFFF00"/>
              </a:solidFill>
              <a:latin typeface="Times New Roman" panose="02020603050405020304" pitchFamily="18" charset="0"/>
              <a:ea typeface="黑体" panose="02010609060101010101" pitchFamily="49" charset="-122"/>
            </a:endParaRPr>
          </a:p>
          <a:p>
            <a:pPr marL="0" indent="0">
              <a:lnSpc>
                <a:spcPct val="150000"/>
              </a:lnSpc>
              <a:buNone/>
            </a:pPr>
            <a:r>
              <a:rPr lang="en-US" altLang="zh-CN" sz="2400" dirty="0">
                <a:latin typeface="Times New Roman" panose="02020603050405020304" pitchFamily="18" charset="0"/>
                <a:ea typeface="黑体" panose="02010609060101010101" pitchFamily="49" charset="-122"/>
              </a:rPr>
              <a:t>       F</a:t>
            </a:r>
            <a:r>
              <a:rPr lang="en-US" altLang="zh-CN"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与</a:t>
            </a:r>
            <a:r>
              <a:rPr lang="en-US" altLang="zh-CN" sz="2400" dirty="0">
                <a:latin typeface="Times New Roman" panose="02020603050405020304" pitchFamily="18" charset="0"/>
                <a:ea typeface="黑体" panose="02010609060101010101" pitchFamily="49" charset="-122"/>
              </a:rPr>
              <a:t>Hfr</a:t>
            </a:r>
            <a:r>
              <a:rPr lang="zh-CN" altLang="en-US" sz="2400" dirty="0">
                <a:latin typeface="Times New Roman" panose="02020603050405020304" pitchFamily="18" charset="0"/>
                <a:ea typeface="黑体" panose="02010609060101010101" pitchFamily="49" charset="-122"/>
              </a:rPr>
              <a:t>两种菌株可以相互转变，即</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因子既可以插入到染色体中去，形成</a:t>
            </a:r>
            <a:r>
              <a:rPr lang="en-US" altLang="zh-CN" sz="2400" dirty="0">
                <a:latin typeface="Times New Roman" panose="02020603050405020304" pitchFamily="18" charset="0"/>
                <a:ea typeface="黑体" panose="02010609060101010101" pitchFamily="49" charset="-122"/>
              </a:rPr>
              <a:t>Hfr</a:t>
            </a:r>
            <a:r>
              <a:rPr lang="zh-CN" altLang="en-US" sz="2400" dirty="0">
                <a:latin typeface="Times New Roman" panose="02020603050405020304" pitchFamily="18" charset="0"/>
                <a:ea typeface="黑体" panose="02010609060101010101" pitchFamily="49" charset="-122"/>
              </a:rPr>
              <a:t>菌株，又可通过规则的交换和剪接，从染色体上完整地游离下来形成</a:t>
            </a:r>
            <a:r>
              <a:rPr lang="en-US" altLang="zh-CN" sz="2400" dirty="0">
                <a:latin typeface="Times New Roman" panose="02020603050405020304" pitchFamily="18" charset="0"/>
                <a:ea typeface="黑体" panose="02010609060101010101" pitchFamily="49" charset="-122"/>
              </a:rPr>
              <a:t>F</a:t>
            </a:r>
            <a:r>
              <a:rPr lang="en-US" altLang="zh-CN"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菌株，偶尔也会出现不规则的环出，形成</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因子携带一段相邻的细菌染色体</a:t>
            </a: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。这种带有插入细菌基因的环状</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因子称为</a:t>
            </a:r>
            <a:r>
              <a:rPr lang="en-US" altLang="zh-CN" sz="2400" dirty="0">
                <a:latin typeface="Times New Roman" panose="02020603050405020304" pitchFamily="18" charset="0"/>
                <a:ea typeface="黑体" panose="02010609060101010101" pitchFamily="49" charset="-122"/>
              </a:rPr>
              <a:t>F′</a:t>
            </a:r>
            <a:r>
              <a:rPr lang="zh-CN" altLang="en-US" sz="2400" dirty="0">
                <a:latin typeface="Times New Roman" panose="02020603050405020304" pitchFamily="18" charset="0"/>
                <a:ea typeface="黑体" panose="02010609060101010101" pitchFamily="49" charset="-122"/>
              </a:rPr>
              <a:t>因子（</a:t>
            </a:r>
            <a:r>
              <a:rPr lang="en-US" altLang="zh-CN" sz="2400" dirty="0">
                <a:latin typeface="Times New Roman" panose="02020603050405020304" pitchFamily="18" charset="0"/>
                <a:ea typeface="黑体" panose="02010609060101010101" pitchFamily="49" charset="-122"/>
              </a:rPr>
              <a:t>F prime factor</a:t>
            </a:r>
            <a:r>
              <a:rPr lang="zh-CN" altLang="en-US" sz="2400" dirty="0">
                <a:latin typeface="Times New Roman" panose="02020603050405020304" pitchFamily="18" charset="0"/>
                <a:ea typeface="黑体" panose="02010609060101010101" pitchFamily="49" charset="-122"/>
              </a:rPr>
              <a:t>）。</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p:cNvSpPr>
          <p:nvPr>
            <p:ph idx="1"/>
          </p:nvPr>
        </p:nvSpPr>
        <p:spPr>
          <a:xfrm>
            <a:off x="457200" y="990600"/>
            <a:ext cx="8229600" cy="4495800"/>
          </a:xfrm>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4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因子在细菌染色体上插入位置不同而构成不同的</a:t>
            </a:r>
            <a:r>
              <a:rPr kumimoji="0" lang="en-US" altLang="zh-CN" sz="2400" b="0" i="0" u="none" strike="noStrike" kern="0" cap="none" spc="0" normalizeH="0" baseline="0" noProof="0" dirty="0" err="1"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Hfr</a:t>
            </a:r>
            <a:r>
              <a:rPr kumimoji="0" lang="zh-CN" altLang="en-US" sz="24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品系，由此也可形成不同的</a:t>
            </a:r>
            <a:r>
              <a:rPr kumimoji="0" lang="en-US" altLang="zh-CN" sz="24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4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rPr>
              <a:t>因子</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。它们各自携带细菌的不同基因，有的</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因子携带若干个基因的一大段细菌的染色体。</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 F′</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因子和</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en-US" altLang="zh-CN" sz="2400" b="0" i="0" u="none" strike="noStrike" kern="0" cap="none" spc="0" normalizeH="0" baseline="3000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一样是能感染的，并将</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因子转移给</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en-US" altLang="zh-CN" sz="2400" b="0" i="0" u="none" strike="noStrike" kern="0" cap="none" spc="0" normalizeH="0" baseline="3000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细胞，使</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en-US" altLang="zh-CN" sz="2800" b="0" i="0" u="none" strike="noStrike" kern="0" cap="none" spc="0" normalizeH="0" baseline="3000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变成</a:t>
            </a:r>
            <a:r>
              <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F′</a:t>
            </a:r>
            <a:r>
              <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菌株，并形成部分二倍体。</a:t>
            </a:r>
            <a:endParaRPr kumimoji="0" lang="en-US" altLang="zh-CN"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F</a:t>
            </a:r>
            <a:r>
              <a:rPr kumimoji="0" lang="zh-CN" altLang="en-US"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因子将供体细胞的基因导入受体，形成部分二倍体的过</a:t>
            </a:r>
            <a:endPar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endParaRPr>
          </a:p>
          <a:p>
            <a:pPr marL="342900" marR="0" lvl="0" indent="-342900" algn="just" defTabSz="914400" rtl="0" eaLnBrk="0" fontAlgn="base" latinLnBrk="0" hangingPunct="0">
              <a:lnSpc>
                <a:spcPct val="135000"/>
              </a:lnSpc>
              <a:spcBef>
                <a:spcPct val="20000"/>
              </a:spcBef>
              <a:spcAft>
                <a:spcPct val="0"/>
              </a:spcAft>
              <a:buClr>
                <a:schemeClr val="tx2"/>
              </a:buClr>
              <a:buSzTx/>
              <a:buFontTx/>
              <a:buNone/>
              <a:defRPr/>
            </a:pPr>
            <a:r>
              <a:rPr kumimoji="0" lang="zh-CN" altLang="en-US"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程叫</a:t>
            </a:r>
            <a:r>
              <a:rPr kumimoji="0" lang="zh-CN" altLang="en-US" sz="2400" b="1" i="0" u="none" strike="noStrike" kern="0" cap="none" spc="0" normalizeH="0" baseline="0" noProof="0" dirty="0" smtClean="0">
                <a:ln>
                  <a:noFill/>
                </a:ln>
                <a:solidFill>
                  <a:srgbClr val="FFFF00"/>
                </a:solidFill>
                <a:effectLst/>
                <a:uLnTx/>
                <a:uFillTx/>
                <a:latin typeface="Comic Sans MS" panose="030F0702030302020204" pitchFamily="66" charset="0"/>
                <a:ea typeface="黑体" panose="02010609060101010101" pitchFamily="49" charset="-122"/>
                <a:cs typeface="+mn-cs"/>
              </a:rPr>
              <a:t>性导</a:t>
            </a:r>
            <a:endParaRPr kumimoji="0" lang="zh-CN" altLang="en-US" sz="2400" b="1"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0" fontAlgn="base" latinLnBrk="0" hangingPunct="0">
              <a:lnSpc>
                <a:spcPct val="150000"/>
              </a:lnSpc>
              <a:spcBef>
                <a:spcPct val="20000"/>
              </a:spcBef>
              <a:spcAft>
                <a:spcPct val="0"/>
              </a:spcAft>
              <a:buClr>
                <a:schemeClr val="tx2"/>
              </a:buClr>
              <a:buSzTx/>
              <a:buFontTx/>
              <a:buNone/>
              <a:defRPr/>
            </a:pPr>
            <a:endParaRPr kumimoji="0" lang="zh-CN" altLang="en-US" sz="2400" b="0" i="0" u="none" strike="noStrike" kern="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1"/>
          <p:cNvSpPr>
            <a:spLocks noGrp="1"/>
          </p:cNvSpPr>
          <p:nvPr>
            <p:ph type="title"/>
          </p:nvPr>
        </p:nvSpPr>
        <p:spPr/>
        <p:txBody>
          <a:bodyPr vert="horz" wrap="square" lIns="91440" tIns="45720" rIns="91440" bIns="45720" anchor="ctr" anchorCtr="0"/>
          <a:lstStyle/>
          <a:p>
            <a:endParaRPr lang="zh-CN" altLang="en-US" dirty="0"/>
          </a:p>
        </p:txBody>
      </p:sp>
      <p:sp>
        <p:nvSpPr>
          <p:cNvPr id="45058" name="内容占位符 2"/>
          <p:cNvSpPr>
            <a:spLocks noGrp="1"/>
          </p:cNvSpPr>
          <p:nvPr>
            <p:ph idx="1"/>
          </p:nvPr>
        </p:nvSpPr>
        <p:spPr/>
        <p:txBody>
          <a:bodyPr vert="horz" wrap="square" lIns="91440" tIns="45720" rIns="91440" bIns="45720" anchor="t" anchorCtr="0"/>
          <a:lstStyle/>
          <a:p>
            <a:endParaRPr lang="zh-CN" altLang="en-US" dirty="0"/>
          </a:p>
        </p:txBody>
      </p:sp>
      <p:pic>
        <p:nvPicPr>
          <p:cNvPr id="45059" name="图片 3"/>
          <p:cNvPicPr>
            <a:picLocks noChangeAspect="1"/>
          </p:cNvPicPr>
          <p:nvPr/>
        </p:nvPicPr>
        <p:blipFill>
          <a:blip r:embed="rId2">
            <a:lum bright="-20001" contrast="40000"/>
          </a:blip>
          <a:stretch>
            <a:fillRect/>
          </a:stretch>
        </p:blipFill>
        <p:spPr>
          <a:xfrm>
            <a:off x="420688" y="228600"/>
            <a:ext cx="8332787" cy="6326188"/>
          </a:xfrm>
          <a:prstGeom prst="rect">
            <a:avLst/>
          </a:prstGeom>
          <a:noFill/>
          <a:ln w="9525">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5778" name="Rectangle 2"/>
          <p:cNvSpPr>
            <a:spLocks noGrp="1"/>
          </p:cNvSpPr>
          <p:nvPr>
            <p:ph idx="1"/>
          </p:nvPr>
        </p:nvSpPr>
        <p:spPr>
          <a:xfrm>
            <a:off x="152400" y="1447800"/>
            <a:ext cx="3962400" cy="5105400"/>
          </a:xfrm>
        </p:spPr>
        <p:txBody>
          <a:bodyPr vert="horz" wrap="square" lIns="91440" tIns="45720" rIns="91440" bIns="45720" anchor="t" anchorCtr="0"/>
          <a:lstStyle/>
          <a:p>
            <a:pPr algn="just">
              <a:lnSpc>
                <a:spcPct val="120000"/>
              </a:lnSpc>
              <a:buNone/>
            </a:pPr>
            <a:r>
              <a:rPr lang="en-US" altLang="zh-CN" sz="2800" dirty="0">
                <a:solidFill>
                  <a:srgbClr val="FFFF00"/>
                </a:solidFill>
                <a:latin typeface="Comic Sans MS" panose="030F0702030302020204" pitchFamily="66" charset="0"/>
                <a:ea typeface="黑体" panose="02010609060101010101" pitchFamily="49" charset="-122"/>
              </a:rPr>
              <a:t>8.6.1 </a:t>
            </a:r>
            <a:r>
              <a:rPr lang="zh-CN" altLang="en-US" sz="2800" dirty="0">
                <a:solidFill>
                  <a:srgbClr val="FFFF00"/>
                </a:solidFill>
                <a:latin typeface="Comic Sans MS" panose="030F0702030302020204" pitchFamily="66" charset="0"/>
                <a:ea typeface="黑体" panose="02010609060101010101" pitchFamily="49" charset="-122"/>
              </a:rPr>
              <a:t>细菌的转化与作图</a:t>
            </a:r>
            <a:endParaRPr lang="en-US" altLang="zh-CN" sz="2800" dirty="0">
              <a:solidFill>
                <a:srgbClr val="FFFF00"/>
              </a:solidFill>
              <a:latin typeface="Comic Sans MS" panose="030F0702030302020204" pitchFamily="66" charset="0"/>
              <a:ea typeface="黑体" panose="02010609060101010101" pitchFamily="49" charset="-122"/>
            </a:endParaRPr>
          </a:p>
          <a:p>
            <a:pPr>
              <a:lnSpc>
                <a:spcPts val="3000"/>
              </a:lnSpc>
              <a:spcBef>
                <a:spcPct val="0"/>
              </a:spcBef>
              <a:buNone/>
            </a:pPr>
            <a:r>
              <a:rPr lang="en-US" altLang="zh-CN" sz="2400" dirty="0">
                <a:solidFill>
                  <a:srgbClr val="FFFF00"/>
                </a:solidFill>
                <a:latin typeface="Comic Sans MS" panose="030F0702030302020204" pitchFamily="66" charset="0"/>
                <a:ea typeface="黑体" panose="02010609060101010101" pitchFamily="49" charset="-122"/>
              </a:rPr>
              <a:t> </a:t>
            </a:r>
            <a:r>
              <a:rPr lang="en-US" altLang="zh-CN" sz="2400" dirty="0" smtClean="0">
                <a:solidFill>
                  <a:srgbClr val="FFFF00"/>
                </a:solidFill>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a:p>
            <a:pPr>
              <a:lnSpc>
                <a:spcPts val="3400"/>
              </a:lnSpc>
              <a:spcBef>
                <a:spcPct val="0"/>
              </a:spcBef>
              <a:buNone/>
            </a:pPr>
            <a:r>
              <a:rPr lang="zh-CN" altLang="en-US" sz="2400" dirty="0">
                <a:latin typeface="Comic Sans MS" panose="030F0702030302020204" pitchFamily="66" charset="0"/>
                <a:ea typeface="黑体" panose="02010609060101010101" pitchFamily="49" charset="-122"/>
              </a:rPr>
              <a:t> 供体菌 </a:t>
            </a:r>
            <a:r>
              <a:rPr lang="en-US" altLang="zh-CN" sz="2400" dirty="0" smtClean="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、纯化</a:t>
            </a:r>
            <a:r>
              <a:rPr lang="en-US" altLang="zh-CN" sz="2400" dirty="0">
                <a:latin typeface="Comic Sans MS" panose="030F0702030302020204" pitchFamily="66" charset="0"/>
                <a:ea typeface="黑体" panose="02010609060101010101" pitchFamily="49" charset="-122"/>
              </a:rPr>
              <a:t>DNA</a:t>
            </a:r>
          </a:p>
          <a:p>
            <a:pPr>
              <a:lnSpc>
                <a:spcPts val="3400"/>
              </a:lnSpc>
              <a:spcBef>
                <a:spcPct val="0"/>
              </a:spcBef>
              <a:buNone/>
            </a:pPr>
            <a:r>
              <a:rPr lang="zh-CN" altLang="en-US" sz="2400" dirty="0" smtClean="0">
                <a:latin typeface="Comic Sans MS" panose="030F0702030302020204" pitchFamily="66" charset="0"/>
                <a:ea typeface="黑体" panose="02010609060101010101" pitchFamily="49" charset="-122"/>
              </a:rPr>
              <a:t>、小</a:t>
            </a:r>
            <a:r>
              <a:rPr lang="zh-CN" altLang="en-US" sz="2400" dirty="0">
                <a:latin typeface="Comic Sans MS" panose="030F0702030302020204" pitchFamily="66" charset="0"/>
                <a:ea typeface="黑体" panose="02010609060101010101" pitchFamily="49" charset="-122"/>
              </a:rPr>
              <a:t>的双链</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片段</a:t>
            </a:r>
          </a:p>
          <a:p>
            <a:pPr>
              <a:lnSpc>
                <a:spcPts val="3400"/>
              </a:lnSpc>
              <a:spcBef>
                <a:spcPct val="0"/>
              </a:spcBef>
              <a:buNone/>
            </a:pP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加</a:t>
            </a:r>
            <a:r>
              <a:rPr lang="zh-CN" altLang="en-US" sz="2400" dirty="0">
                <a:latin typeface="Comic Sans MS" panose="030F0702030302020204" pitchFamily="66" charset="0"/>
                <a:ea typeface="黑体" panose="02010609060101010101" pitchFamily="49" charset="-122"/>
              </a:rPr>
              <a:t>到受体细菌的培养液中。</a:t>
            </a:r>
          </a:p>
          <a:p>
            <a:pPr marL="0">
              <a:lnSpc>
                <a:spcPts val="3400"/>
              </a:lnSpc>
              <a:spcBef>
                <a:spcPct val="0"/>
              </a:spcBef>
              <a:buNone/>
            </a:pPr>
            <a:r>
              <a:rPr lang="zh-CN" altLang="en-US" sz="2400" dirty="0" smtClean="0">
                <a:latin typeface="Comic Sans MS" panose="030F0702030302020204" pitchFamily="66" charset="0"/>
                <a:ea typeface="黑体" panose="02010609060101010101" pitchFamily="49" charset="-122"/>
              </a:rPr>
              <a:t>供体</a:t>
            </a:r>
            <a:r>
              <a:rPr lang="zh-CN" altLang="en-US" sz="2400" dirty="0">
                <a:latin typeface="Comic Sans MS" panose="030F0702030302020204" pitchFamily="66" charset="0"/>
                <a:ea typeface="黑体" panose="02010609060101010101" pitchFamily="49" charset="-122"/>
              </a:rPr>
              <a:t>的</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片段被受体细胞所</a:t>
            </a:r>
            <a:r>
              <a:rPr lang="zh-CN" altLang="en-US" sz="2400" dirty="0" smtClean="0">
                <a:latin typeface="Comic Sans MS" panose="030F0702030302020204" pitchFamily="66" charset="0"/>
                <a:ea typeface="黑体" panose="02010609060101010101" pitchFamily="49" charset="-122"/>
              </a:rPr>
              <a:t>接受，</a:t>
            </a:r>
            <a:r>
              <a:rPr lang="zh-CN" altLang="en-US" sz="2400" dirty="0">
                <a:latin typeface="Comic Sans MS" panose="030F0702030302020204" pitchFamily="66" charset="0"/>
                <a:ea typeface="黑体" panose="02010609060101010101" pitchFamily="49" charset="-122"/>
              </a:rPr>
              <a:t>同源区</a:t>
            </a:r>
            <a:r>
              <a:rPr lang="zh-CN" altLang="en-US" sz="2400" dirty="0" smtClean="0">
                <a:latin typeface="Comic Sans MS" panose="030F0702030302020204" pitchFamily="66" charset="0"/>
                <a:ea typeface="黑体" panose="02010609060101010101" pitchFamily="49" charset="-122"/>
              </a:rPr>
              <a:t>发生重组</a:t>
            </a:r>
            <a:r>
              <a:rPr lang="zh-CN" altLang="en-US" sz="2400" dirty="0">
                <a:latin typeface="Comic Sans MS" panose="030F0702030302020204" pitchFamily="66" charset="0"/>
                <a:ea typeface="黑体" panose="02010609060101010101" pitchFamily="49" charset="-122"/>
              </a:rPr>
              <a:t>最后使受体基因型发生变化。 </a:t>
            </a:r>
          </a:p>
        </p:txBody>
      </p:sp>
      <p:sp>
        <p:nvSpPr>
          <p:cNvPr id="41987" name="文本框 1"/>
          <p:cNvSpPr txBox="1"/>
          <p:nvPr/>
        </p:nvSpPr>
        <p:spPr>
          <a:xfrm>
            <a:off x="609600" y="533400"/>
            <a:ext cx="5715000" cy="584200"/>
          </a:xfrm>
          <a:prstGeom prst="rect">
            <a:avLst/>
          </a:prstGeom>
          <a:noFill/>
          <a:ln w="9525">
            <a:noFill/>
          </a:ln>
        </p:spPr>
        <p:txBody>
          <a:bodyPr>
            <a:spAutoFit/>
          </a:bodyPr>
          <a:lstStyle/>
          <a:p>
            <a:pPr eaLnBrk="0" hangingPunct="0"/>
            <a:r>
              <a:rPr lang="en-US" altLang="zh-CN" sz="3200" dirty="0">
                <a:latin typeface="黑体" panose="02010609060101010101" pitchFamily="49" charset="-122"/>
                <a:ea typeface="黑体" panose="02010609060101010101" pitchFamily="49" charset="-122"/>
              </a:rPr>
              <a:t>8.6 </a:t>
            </a:r>
            <a:r>
              <a:rPr lang="zh-CN" altLang="en-US" sz="3200" dirty="0">
                <a:latin typeface="黑体" panose="02010609060101010101" pitchFamily="49" charset="-122"/>
                <a:ea typeface="黑体" panose="02010609060101010101" pitchFamily="49" charset="-122"/>
              </a:rPr>
              <a:t>细菌的转化与转导作图</a:t>
            </a:r>
          </a:p>
        </p:txBody>
      </p:sp>
      <p:pic>
        <p:nvPicPr>
          <p:cNvPr id="4" name="图片 10" descr="450px-Griffith_experiment_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957" y="1752600"/>
            <a:ext cx="4912043" cy="4114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p:nvPr>
        </p:nvSpPr>
        <p:spPr>
          <a:xfrm>
            <a:off x="990600" y="228600"/>
            <a:ext cx="8001000" cy="914400"/>
          </a:xfrm>
        </p:spPr>
        <p:txBody>
          <a:bodyPr vert="horz" wrap="square" lIns="91440" tIns="45720" rIns="91440" bIns="45720" anchor="ctr" anchorCtr="0"/>
          <a:lstStyle/>
          <a:p>
            <a:r>
              <a:rPr lang="zh-CN" altLang="en-US" sz="3600" dirty="0">
                <a:solidFill>
                  <a:srgbClr val="FFFF00"/>
                </a:solidFill>
                <a:latin typeface="黑体" panose="02010609060101010101" pitchFamily="49" charset="-122"/>
                <a:ea typeface="黑体" panose="02010609060101010101" pitchFamily="49" charset="-122"/>
              </a:rPr>
              <a:t>转化（</a:t>
            </a:r>
            <a:r>
              <a:rPr lang="en-US" altLang="zh-CN" sz="3600" dirty="0">
                <a:solidFill>
                  <a:srgbClr val="FFFF00"/>
                </a:solidFill>
                <a:latin typeface="黑体" panose="02010609060101010101" pitchFamily="49" charset="-122"/>
                <a:ea typeface="黑体" panose="02010609060101010101" pitchFamily="49" charset="-122"/>
              </a:rPr>
              <a:t>transformation)</a:t>
            </a:r>
          </a:p>
        </p:txBody>
      </p:sp>
      <p:sp>
        <p:nvSpPr>
          <p:cNvPr id="43011" name="Rectangle 3"/>
          <p:cNvSpPr>
            <a:spLocks noGrp="1"/>
          </p:cNvSpPr>
          <p:nvPr>
            <p:ph idx="1"/>
          </p:nvPr>
        </p:nvSpPr>
        <p:spPr>
          <a:xfrm>
            <a:off x="381000" y="990600"/>
            <a:ext cx="6934200" cy="609600"/>
          </a:xfrm>
        </p:spPr>
        <p:txBody>
          <a:bodyPr vert="horz" wrap="square" lIns="91440" tIns="45720" rIns="91440" bIns="45720" anchor="t" anchorCtr="0"/>
          <a:lstStyle/>
          <a:p>
            <a:pPr marL="0">
              <a:lnSpc>
                <a:spcPct val="130000"/>
              </a:lnSpc>
              <a:buNone/>
            </a:pPr>
            <a:r>
              <a:rPr lang="en-US" altLang="zh-CN" sz="2800" dirty="0" smtClean="0">
                <a:solidFill>
                  <a:srgbClr val="FFFF00"/>
                </a:solidFill>
                <a:latin typeface="黑体" panose="02010609060101010101" pitchFamily="49" charset="-122"/>
                <a:ea typeface="黑体" panose="02010609060101010101" pitchFamily="49" charset="-122"/>
              </a:rPr>
              <a:t>DNA</a:t>
            </a:r>
            <a:r>
              <a:rPr lang="zh-CN" altLang="en-US" sz="2800" dirty="0">
                <a:solidFill>
                  <a:srgbClr val="FFFF00"/>
                </a:solidFill>
                <a:latin typeface="黑体" panose="02010609060101010101" pitchFamily="49" charset="-122"/>
                <a:ea typeface="黑体" panose="02010609060101010101" pitchFamily="49" charset="-122"/>
              </a:rPr>
              <a:t>直接转入受体细胞的过程，称为转化</a:t>
            </a:r>
            <a:r>
              <a:rPr lang="zh-CN" altLang="en-US" sz="2800" dirty="0" smtClean="0">
                <a:solidFill>
                  <a:srgbClr val="FFFF00"/>
                </a:solidFill>
                <a:latin typeface="黑体" panose="02010609060101010101" pitchFamily="49" charset="-122"/>
                <a:ea typeface="黑体" panose="02010609060101010101" pitchFamily="49" charset="-122"/>
              </a:rPr>
              <a:t>。</a:t>
            </a:r>
            <a:r>
              <a:rPr lang="en-US" altLang="zh-CN" sz="2800" dirty="0" smtClean="0">
                <a:solidFill>
                  <a:srgbClr val="FFFF00"/>
                </a:solidFill>
                <a:latin typeface="黑体" panose="02010609060101010101" pitchFamily="49" charset="-122"/>
                <a:ea typeface="黑体" panose="02010609060101010101" pitchFamily="49" charset="-122"/>
              </a:rPr>
              <a:t> </a:t>
            </a:r>
            <a:endParaRPr lang="zh-CN" altLang="en-US" sz="2800" dirty="0">
              <a:solidFill>
                <a:srgbClr val="FFFF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524000" y="1600200"/>
            <a:ext cx="6324599" cy="517226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idx="1"/>
          </p:nvPr>
        </p:nvSpPr>
        <p:spPr>
          <a:xfrm>
            <a:off x="228600" y="914400"/>
            <a:ext cx="8839200" cy="4967287"/>
          </a:xfrm>
        </p:spPr>
        <p:txBody>
          <a:bodyPr vert="horz" wrap="square" lIns="91440" tIns="45720" rIns="91440" bIns="45720" anchor="t" anchorCtr="0"/>
          <a:lstStyle/>
          <a:p>
            <a:pPr algn="just">
              <a:buNone/>
            </a:pPr>
            <a:r>
              <a:rPr lang="en-US" altLang="zh-CN" dirty="0"/>
              <a:t>  </a:t>
            </a:r>
            <a:r>
              <a:rPr lang="zh-CN" altLang="en-US" sz="2400" dirty="0" smtClean="0">
                <a:latin typeface="Comic Sans MS" panose="030F0702030302020204" pitchFamily="66" charset="0"/>
                <a:ea typeface="黑体" panose="02010609060101010101" pitchFamily="49" charset="-122"/>
              </a:rPr>
              <a:t>在</a:t>
            </a:r>
            <a:r>
              <a:rPr lang="zh-CN" altLang="en-US" sz="2400" dirty="0">
                <a:latin typeface="Comic Sans MS" panose="030F0702030302020204" pitchFamily="66" charset="0"/>
                <a:ea typeface="黑体" panose="02010609060101010101" pitchFamily="49" charset="-122"/>
              </a:rPr>
              <a:t>实施以上步骤时：</a:t>
            </a:r>
          </a:p>
          <a:p>
            <a:pPr algn="just">
              <a:lnSpc>
                <a:spcPct val="120000"/>
              </a:lnSpc>
              <a:buNone/>
            </a:pP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①</a:t>
            </a:r>
            <a:r>
              <a:rPr lang="zh-CN" altLang="en-US" sz="2400" dirty="0">
                <a:latin typeface="Comic Sans MS" panose="030F0702030302020204" pitchFamily="66" charset="0"/>
                <a:ea typeface="黑体" panose="02010609060101010101" pitchFamily="49" charset="-122"/>
              </a:rPr>
              <a:t>一般要</a:t>
            </a:r>
            <a:r>
              <a:rPr lang="zh-CN" altLang="en-US" sz="2400" dirty="0">
                <a:solidFill>
                  <a:srgbClr val="FFFF00"/>
                </a:solidFill>
                <a:latin typeface="Comic Sans MS" panose="030F0702030302020204" pitchFamily="66" charset="0"/>
                <a:ea typeface="黑体" panose="02010609060101010101" pitchFamily="49" charset="-122"/>
              </a:rPr>
              <a:t>对受体细胞进行处理</a:t>
            </a:r>
            <a:r>
              <a:rPr lang="zh-CN" altLang="en-US" sz="2400" dirty="0">
                <a:latin typeface="Comic Sans MS" panose="030F0702030302020204" pitchFamily="66" charset="0"/>
                <a:ea typeface="黑体" panose="02010609060101010101" pitchFamily="49" charset="-122"/>
              </a:rPr>
              <a:t>：化学处理或用强电场处理 </a:t>
            </a:r>
          </a:p>
          <a:p>
            <a:pPr algn="just">
              <a:lnSpc>
                <a:spcPct val="120000"/>
              </a:lnSpc>
              <a:buNone/>
            </a:pP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electroporation</a:t>
            </a:r>
            <a:r>
              <a:rPr lang="zh-CN" altLang="en-US" sz="2400" dirty="0">
                <a:latin typeface="Comic Sans MS" panose="030F0702030302020204" pitchFamily="66" charset="0"/>
                <a:ea typeface="黑体" panose="02010609060101010101" pitchFamily="49" charset="-122"/>
              </a:rPr>
              <a:t>，电穿孔）。</a:t>
            </a:r>
          </a:p>
          <a:p>
            <a:pPr algn="just">
              <a:lnSpc>
                <a:spcPct val="120000"/>
              </a:lnSpc>
              <a:buNone/>
            </a:pPr>
            <a:r>
              <a:rPr lang="zh-CN" altLang="en-US" sz="2400" dirty="0">
                <a:latin typeface="Comic Sans MS" panose="030F0702030302020204" pitchFamily="66" charset="0"/>
                <a:ea typeface="黑体" panose="02010609060101010101" pitchFamily="49" charset="-122"/>
              </a:rPr>
              <a:t>       目的</a:t>
            </a:r>
            <a:r>
              <a:rPr lang="en-US" altLang="zh-CN" sz="24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是增加受体细胞膜对供体</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的可透性</a:t>
            </a:r>
            <a:r>
              <a:rPr lang="zh-CN" altLang="en-US" sz="2400" dirty="0" smtClean="0">
                <a:latin typeface="Comic Sans MS" panose="030F0702030302020204" pitchFamily="66" charset="0"/>
                <a:ea typeface="黑体" panose="02010609060101010101" pitchFamily="49" charset="-122"/>
              </a:rPr>
              <a:t>。</a:t>
            </a:r>
            <a:endParaRPr lang="en-US" altLang="zh-CN" sz="2400" dirty="0" smtClean="0">
              <a:latin typeface="Comic Sans MS" panose="030F0702030302020204" pitchFamily="66" charset="0"/>
              <a:ea typeface="黑体" panose="02010609060101010101" pitchFamily="49" charset="-122"/>
            </a:endParaRPr>
          </a:p>
          <a:p>
            <a:pPr marL="0" indent="0" algn="just">
              <a:lnSpc>
                <a:spcPct val="120000"/>
              </a:lnSpc>
              <a:buClr>
                <a:schemeClr val="hlink"/>
              </a:buClr>
              <a:buSzPct val="110000"/>
              <a:buNone/>
            </a:pPr>
            <a:r>
              <a:rPr lang="en-US" altLang="zh-CN" sz="2400" dirty="0" smtClean="0">
                <a:latin typeface="Comic Sans MS" panose="030F0702030302020204" pitchFamily="66" charset="0"/>
                <a:ea typeface="黑体" panose="02010609060101010101" pitchFamily="49" charset="-122"/>
              </a:rPr>
              <a:t>  </a:t>
            </a:r>
          </a:p>
          <a:p>
            <a:pPr marL="0" indent="0" algn="just">
              <a:lnSpc>
                <a:spcPct val="120000"/>
              </a:lnSpc>
              <a:buClr>
                <a:schemeClr val="hlink"/>
              </a:buClr>
              <a:buSzPct val="110000"/>
              <a:buNone/>
            </a:pPr>
            <a:r>
              <a:rPr lang="en-US" altLang="zh-CN" sz="2400" dirty="0" smtClean="0">
                <a:latin typeface="Comic Sans MS" panose="030F0702030302020204" pitchFamily="66" charset="0"/>
                <a:ea typeface="黑体" panose="02010609060101010101" pitchFamily="49" charset="-122"/>
              </a:rPr>
              <a:t>②</a:t>
            </a:r>
            <a:r>
              <a:rPr lang="zh-CN" altLang="en-US" sz="2400" dirty="0">
                <a:latin typeface="Comic Sans MS" panose="030F0702030302020204" pitchFamily="66" charset="0"/>
                <a:ea typeface="黑体" panose="02010609060101010101" pitchFamily="49" charset="-122"/>
              </a:rPr>
              <a:t>制备感受态细胞（</a:t>
            </a:r>
            <a:r>
              <a:rPr lang="en-US" altLang="zh-CN" sz="2400" dirty="0">
                <a:latin typeface="Comic Sans MS" panose="030F0702030302020204" pitchFamily="66" charset="0"/>
                <a:ea typeface="黑体" panose="02010609060101010101" pitchFamily="49" charset="-122"/>
              </a:rPr>
              <a:t>competent recipient cell</a:t>
            </a:r>
            <a:r>
              <a:rPr lang="zh-CN" altLang="en-US" sz="2400" dirty="0">
                <a:latin typeface="Comic Sans MS" panose="030F0702030302020204" pitchFamily="66" charset="0"/>
                <a:ea typeface="黑体" panose="02010609060101010101" pitchFamily="49" charset="-122"/>
              </a:rPr>
              <a:t>）：能吸取</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分子而被转化的细菌细胞叫做感受态细胞。在某一细菌群体中，只有极少数细胞是感受态的，它们具有感受因子（</a:t>
            </a:r>
            <a:r>
              <a:rPr lang="en-US" altLang="zh-CN" sz="2400" dirty="0" err="1">
                <a:latin typeface="Comic Sans MS" panose="030F0702030302020204" pitchFamily="66" charset="0"/>
                <a:ea typeface="黑体" panose="02010609060101010101" pitchFamily="49" charset="-122"/>
              </a:rPr>
              <a:t>comptence</a:t>
            </a:r>
            <a:r>
              <a:rPr lang="en-US" altLang="zh-CN" sz="2400" dirty="0">
                <a:latin typeface="Comic Sans MS" panose="030F0702030302020204" pitchFamily="66" charset="0"/>
                <a:ea typeface="黑体" panose="02010609060101010101" pitchFamily="49" charset="-122"/>
              </a:rPr>
              <a:t> factor</a:t>
            </a:r>
            <a:r>
              <a:rPr lang="zh-CN" altLang="en-US" sz="2400" dirty="0">
                <a:latin typeface="Comic Sans MS" panose="030F0702030302020204" pitchFamily="66" charset="0"/>
                <a:ea typeface="黑体" panose="02010609060101010101" pitchFamily="49" charset="-122"/>
              </a:rPr>
              <a:t>），可能是细胞表面的一种蛋白质或是一种转化酶（</a:t>
            </a:r>
            <a:r>
              <a:rPr lang="en-US" altLang="zh-CN" sz="2400" dirty="0">
                <a:latin typeface="Comic Sans MS" panose="030F0702030302020204" pitchFamily="66" charset="0"/>
                <a:ea typeface="黑体" panose="02010609060101010101" pitchFamily="49" charset="-122"/>
              </a:rPr>
              <a:t>translocase</a:t>
            </a:r>
            <a:r>
              <a:rPr lang="zh-CN" altLang="en-US" sz="2400" dirty="0">
                <a:latin typeface="Comic Sans MS" panose="030F0702030302020204" pitchFamily="66" charset="0"/>
                <a:ea typeface="黑体" panose="02010609060101010101" pitchFamily="49" charset="-122"/>
              </a:rPr>
              <a:t>），它参与</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的吸收。</a:t>
            </a:r>
          </a:p>
          <a:p>
            <a:pPr>
              <a:lnSpc>
                <a:spcPct val="110000"/>
              </a:lnSpc>
              <a:buClr>
                <a:schemeClr val="hlink"/>
              </a:buClr>
              <a:buSzPct val="110000"/>
              <a:buFont typeface="Wingdings" panose="05000000000000000000" pitchFamily="2" charset="2"/>
            </a:pPr>
            <a:endParaRPr lang="en-US" altLang="zh-CN" sz="2400" dirty="0">
              <a:latin typeface="Comic Sans MS" panose="030F0702030302020204" pitchFamily="66" charset="0"/>
              <a:ea typeface="黑体" panose="02010609060101010101" pitchFamily="49" charset="-122"/>
            </a:endParaRPr>
          </a:p>
          <a:p>
            <a:pPr algn="just">
              <a:lnSpc>
                <a:spcPct val="120000"/>
              </a:lnSpc>
              <a:buNone/>
            </a:pPr>
            <a:endParaRPr lang="zh-CN" altLang="en-US" sz="2400" dirty="0">
              <a:latin typeface="Comic Sans MS" panose="030F0702030302020204" pitchFamily="66" charset="0"/>
              <a:ea typeface="黑体" panose="02010609060101010101" pitchFamily="49" charset="-122"/>
            </a:endParaRPr>
          </a:p>
          <a:p>
            <a:pPr algn="just">
              <a:lnSpc>
                <a:spcPct val="120000"/>
              </a:lnSpc>
              <a:buNone/>
            </a:pPr>
            <a:endParaRPr lang="en-US" altLang="zh-CN" sz="2400" dirty="0">
              <a:latin typeface="Comic Sans MS" panose="030F0702030302020204" pitchFamily="66" charset="0"/>
              <a:ea typeface="黑体" panose="02010609060101010101" pitchFamily="49" charset="-122"/>
            </a:endParaRPr>
          </a:p>
        </p:txBody>
      </p:sp>
      <p:sp>
        <p:nvSpPr>
          <p:cNvPr id="81923" name="Text Box 3"/>
          <p:cNvSpPr txBox="1"/>
          <p:nvPr/>
        </p:nvSpPr>
        <p:spPr>
          <a:xfrm>
            <a:off x="304800" y="3338513"/>
            <a:ext cx="8610600" cy="501997"/>
          </a:xfrm>
          <a:prstGeom prst="rect">
            <a:avLst/>
          </a:prstGeom>
          <a:noFill/>
          <a:ln w="9525">
            <a:noFill/>
          </a:ln>
        </p:spPr>
        <p:txBody>
          <a:bodyPr>
            <a:spAutoFit/>
          </a:bodyPr>
          <a:lstStyle/>
          <a:p>
            <a:pPr algn="just">
              <a:lnSpc>
                <a:spcPct val="120000"/>
              </a:lnSpc>
              <a:spcBef>
                <a:spcPct val="20000"/>
              </a:spcBef>
              <a:buClr>
                <a:schemeClr val="hlink"/>
              </a:buClr>
              <a:buSzPct val="110000"/>
              <a:buFont typeface="Wingdings" panose="05000000000000000000" pitchFamily="2" charset="2"/>
            </a:pPr>
            <a:r>
              <a:rPr lang="en-US" altLang="zh-CN" sz="2400" dirty="0">
                <a:solidFill>
                  <a:schemeClr val="tx1"/>
                </a:solidFill>
                <a:latin typeface="Comic Sans MS" panose="030F0702030302020204" pitchFamily="66" charset="0"/>
                <a:ea typeface="黑体" panose="02010609060101010101" pitchFamily="49" charset="-122"/>
              </a:rPr>
              <a:t>  </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idx="1"/>
          </p:nvPr>
        </p:nvSpPr>
        <p:spPr>
          <a:xfrm>
            <a:off x="228600" y="609600"/>
            <a:ext cx="8915400" cy="4724400"/>
          </a:xfrm>
        </p:spPr>
        <p:txBody>
          <a:bodyPr vert="horz" wrap="square" lIns="91440" tIns="45720" rIns="91440" bIns="45720" anchor="t" anchorCtr="0"/>
          <a:lstStyle/>
          <a:p>
            <a:pPr algn="just">
              <a:lnSpc>
                <a:spcPct val="110000"/>
              </a:lnSpc>
              <a:buNone/>
            </a:pPr>
            <a:r>
              <a:rPr lang="zh-CN" altLang="en-US" sz="2800" dirty="0">
                <a:solidFill>
                  <a:srgbClr val="FFFF00"/>
                </a:solidFill>
                <a:latin typeface="Comic Sans MS" panose="030F0702030302020204" pitchFamily="66" charset="0"/>
                <a:ea typeface="黑体" panose="02010609060101010101" pitchFamily="49" charset="-122"/>
              </a:rPr>
              <a:t>（</a:t>
            </a:r>
            <a:r>
              <a:rPr lang="en-US" altLang="zh-CN" sz="2800" dirty="0">
                <a:solidFill>
                  <a:srgbClr val="FFFF00"/>
                </a:solidFill>
                <a:latin typeface="黑体" panose="02010609060101010101" pitchFamily="49" charset="-122"/>
                <a:ea typeface="黑体" panose="02010609060101010101" pitchFamily="49" charset="-122"/>
              </a:rPr>
              <a:t>2</a:t>
            </a:r>
            <a:r>
              <a:rPr lang="zh-CN" altLang="en-US" sz="2800" dirty="0">
                <a:solidFill>
                  <a:srgbClr val="FFFF00"/>
                </a:solidFill>
                <a:latin typeface="黑体" panose="02010609060101010101" pitchFamily="49" charset="-122"/>
                <a:ea typeface="黑体" panose="02010609060101010101" pitchFamily="49" charset="-122"/>
              </a:rPr>
              <a:t>）细菌的转化</a:t>
            </a:r>
            <a:r>
              <a:rPr lang="zh-CN" altLang="en-US" sz="2800" dirty="0" smtClean="0">
                <a:solidFill>
                  <a:srgbClr val="FFFF00"/>
                </a:solidFill>
                <a:latin typeface="黑体" panose="02010609060101010101" pitchFamily="49" charset="-122"/>
                <a:ea typeface="黑体" panose="02010609060101010101" pitchFamily="49" charset="-122"/>
              </a:rPr>
              <a:t>作图</a:t>
            </a:r>
            <a:endParaRPr lang="zh-CN" altLang="en-US" sz="2800" dirty="0">
              <a:latin typeface="黑体" panose="02010609060101010101" pitchFamily="49" charset="-122"/>
              <a:ea typeface="黑体" panose="02010609060101010101" pitchFamily="49" charset="-122"/>
            </a:endParaRPr>
          </a:p>
          <a:p>
            <a:pPr marL="0" algn="just">
              <a:lnSpc>
                <a:spcPct val="110000"/>
              </a:lnSpc>
              <a:buNone/>
            </a:pPr>
            <a:r>
              <a:rPr lang="zh-CN" altLang="en-US" sz="2800" dirty="0" smtClean="0">
                <a:latin typeface="黑体" panose="02010609060101010101" pitchFamily="49" charset="-122"/>
                <a:ea typeface="黑体" panose="02010609060101010101" pitchFamily="49" charset="-122"/>
              </a:rPr>
              <a:t>相距</a:t>
            </a:r>
            <a:r>
              <a:rPr lang="zh-CN" altLang="en-US" sz="2800" dirty="0">
                <a:latin typeface="黑体" panose="02010609060101010101" pitchFamily="49" charset="-122"/>
                <a:ea typeface="黑体" panose="02010609060101010101" pitchFamily="49" charset="-122"/>
              </a:rPr>
              <a:t>很远的二个基因很难同时存在于一个</a:t>
            </a:r>
            <a:r>
              <a:rPr lang="en-US" altLang="zh-CN" sz="2800" dirty="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片段</a:t>
            </a:r>
            <a:r>
              <a:rPr lang="zh-CN" altLang="en-US" sz="2800" dirty="0" smtClean="0">
                <a:latin typeface="黑体" panose="02010609060101010101" pitchFamily="49" charset="-122"/>
                <a:ea typeface="黑体" panose="02010609060101010101" pitchFamily="49" charset="-122"/>
              </a:rPr>
              <a:t>中。若</a:t>
            </a:r>
            <a:r>
              <a:rPr lang="zh-CN" altLang="en-US" sz="2800" dirty="0">
                <a:latin typeface="黑体" panose="02010609060101010101" pitchFamily="49" charset="-122"/>
                <a:ea typeface="黑体" panose="02010609060101010101" pitchFamily="49" charset="-122"/>
              </a:rPr>
              <a:t>两个基因的二个片段同时进入受体，一般不能同时</a:t>
            </a:r>
            <a:r>
              <a:rPr lang="zh-CN" altLang="en-US" sz="2800" dirty="0" smtClean="0">
                <a:latin typeface="黑体" panose="02010609060101010101" pitchFamily="49" charset="-122"/>
                <a:ea typeface="黑体" panose="02010609060101010101" pitchFamily="49" charset="-122"/>
              </a:rPr>
              <a:t>进行</a:t>
            </a:r>
            <a:r>
              <a:rPr lang="zh-CN" altLang="en-US" sz="2800" dirty="0">
                <a:latin typeface="黑体" panose="02010609060101010101" pitchFamily="49" charset="-122"/>
                <a:ea typeface="黑体" panose="02010609060101010101" pitchFamily="49" charset="-122"/>
              </a:rPr>
              <a:t>转化的。按照</a:t>
            </a:r>
            <a:r>
              <a:rPr lang="zh-CN" altLang="en-US" sz="2800" dirty="0" smtClean="0">
                <a:latin typeface="黑体" panose="02010609060101010101" pitchFamily="49" charset="-122"/>
                <a:ea typeface="黑体" panose="02010609060101010101" pitchFamily="49" charset="-122"/>
              </a:rPr>
              <a:t>概率，</a:t>
            </a:r>
            <a:r>
              <a:rPr lang="zh-CN" altLang="en-US" sz="2800" dirty="0">
                <a:latin typeface="黑体" panose="02010609060101010101" pitchFamily="49" charset="-122"/>
                <a:ea typeface="黑体" panose="02010609060101010101" pitchFamily="49" charset="-122"/>
              </a:rPr>
              <a:t>两个片段同时转化的概率</a:t>
            </a:r>
            <a:r>
              <a:rPr lang="zh-CN" altLang="en-US" sz="2800" dirty="0" smtClean="0">
                <a:latin typeface="黑体" panose="02010609060101010101" pitchFamily="49" charset="-122"/>
                <a:ea typeface="黑体" panose="02010609060101010101" pitchFamily="49" charset="-122"/>
              </a:rPr>
              <a:t>是它们</a:t>
            </a:r>
            <a:r>
              <a:rPr lang="zh-CN" altLang="en-US" sz="2800" dirty="0">
                <a:latin typeface="黑体" panose="02010609060101010101" pitchFamily="49" charset="-122"/>
                <a:ea typeface="黑体" panose="02010609060101010101" pitchFamily="49" charset="-122"/>
              </a:rPr>
              <a:t>的单独转化的概率的乘积，这种概率是很低的</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marL="0" indent="0">
              <a:buClr>
                <a:schemeClr val="hlink"/>
              </a:buClr>
              <a:buSzPct val="110000"/>
              <a:buNone/>
            </a:pPr>
            <a:r>
              <a:rPr lang="zh-CN" altLang="en-US" sz="2800" smtClean="0">
                <a:latin typeface="Comic Sans MS" panose="030F0702030302020204" pitchFamily="66" charset="0"/>
                <a:ea typeface="黑体" panose="02010609060101010101" pitchFamily="49" charset="-122"/>
              </a:rPr>
              <a:t>两</a:t>
            </a:r>
            <a:r>
              <a:rPr lang="zh-CN" altLang="en-US" sz="2800" dirty="0">
                <a:latin typeface="Comic Sans MS" panose="030F0702030302020204" pitchFamily="66" charset="0"/>
                <a:ea typeface="黑体" panose="02010609060101010101" pitchFamily="49" charset="-122"/>
              </a:rPr>
              <a:t>个基因紧密连锁时，它们就有较多的机会包括在同</a:t>
            </a:r>
          </a:p>
          <a:p>
            <a:pPr marL="0" indent="0">
              <a:buClr>
                <a:schemeClr val="hlink"/>
              </a:buClr>
              <a:buSzPct val="110000"/>
              <a:buNone/>
            </a:pPr>
            <a:r>
              <a:rPr lang="zh-CN" altLang="en-US" sz="2800" dirty="0">
                <a:latin typeface="Comic Sans MS" panose="030F0702030302020204" pitchFamily="66" charset="0"/>
                <a:ea typeface="黑体" panose="02010609060101010101" pitchFamily="49" charset="-122"/>
              </a:rPr>
              <a:t>一个</a:t>
            </a:r>
            <a:r>
              <a:rPr lang="en-US" altLang="zh-CN" sz="2800" dirty="0">
                <a:latin typeface="Comic Sans MS" panose="030F0702030302020204" pitchFamily="66" charset="0"/>
                <a:ea typeface="黑体" panose="02010609060101010101" pitchFamily="49" charset="-122"/>
              </a:rPr>
              <a:t>DNA</a:t>
            </a:r>
            <a:r>
              <a:rPr lang="zh-CN" altLang="en-US" sz="2800" dirty="0">
                <a:latin typeface="Comic Sans MS" panose="030F0702030302020204" pitchFamily="66" charset="0"/>
                <a:ea typeface="黑体" panose="02010609060101010101" pitchFamily="49" charset="-122"/>
              </a:rPr>
              <a:t>片段中，并同时整合到受体染色体</a:t>
            </a:r>
            <a:r>
              <a:rPr lang="zh-CN" altLang="en-US" sz="2800" dirty="0" smtClean="0">
                <a:latin typeface="Comic Sans MS" panose="030F0702030302020204" pitchFamily="66" charset="0"/>
                <a:ea typeface="黑体" panose="02010609060101010101" pitchFamily="49" charset="-122"/>
              </a:rPr>
              <a:t>里</a:t>
            </a:r>
            <a:r>
              <a:rPr lang="zh-CN" altLang="en-US" sz="2800" dirty="0" smtClean="0">
                <a:solidFill>
                  <a:srgbClr val="FFFF00"/>
                </a:solidFill>
                <a:latin typeface="Comic Sans MS" panose="030F0702030302020204" pitchFamily="66" charset="0"/>
                <a:ea typeface="黑体" panose="02010609060101010101" pitchFamily="49" charset="-122"/>
              </a:rPr>
              <a:t>共转化</a:t>
            </a:r>
            <a:r>
              <a:rPr lang="zh-CN" altLang="en-US" sz="2800" dirty="0">
                <a:solidFill>
                  <a:srgbClr val="FFFF00"/>
                </a:solidFill>
                <a:latin typeface="Comic Sans MS" panose="030F0702030302020204" pitchFamily="66" charset="0"/>
                <a:ea typeface="黑体" panose="02010609060101010101" pitchFamily="49" charset="-122"/>
              </a:rPr>
              <a:t>（</a:t>
            </a:r>
            <a:r>
              <a:rPr lang="en-US" altLang="zh-CN" sz="2800" dirty="0" err="1">
                <a:solidFill>
                  <a:srgbClr val="FFFF00"/>
                </a:solidFill>
                <a:latin typeface="Comic Sans MS" panose="030F0702030302020204" pitchFamily="66" charset="0"/>
                <a:ea typeface="黑体" panose="02010609060101010101" pitchFamily="49" charset="-122"/>
              </a:rPr>
              <a:t>cotransformation</a:t>
            </a:r>
            <a:r>
              <a:rPr lang="zh-CN" altLang="en-US" sz="2800" dirty="0">
                <a:solidFill>
                  <a:srgbClr val="FFFF00"/>
                </a:solidFill>
                <a:latin typeface="Comic Sans MS" panose="030F0702030302020204" pitchFamily="66" charset="0"/>
                <a:ea typeface="黑体" panose="02010609060101010101" pitchFamily="49" charset="-122"/>
              </a:rPr>
              <a:t>），共转化的基因一般是连锁的</a:t>
            </a:r>
            <a:r>
              <a:rPr lang="zh-CN" altLang="en-US" sz="2800" dirty="0" smtClean="0">
                <a:solidFill>
                  <a:srgbClr val="FFFF00"/>
                </a:solidFill>
                <a:latin typeface="Comic Sans MS" panose="030F0702030302020204" pitchFamily="66" charset="0"/>
                <a:ea typeface="黑体" panose="02010609060101010101" pitchFamily="49" charset="-122"/>
              </a:rPr>
              <a:t>。</a:t>
            </a:r>
            <a:r>
              <a:rPr lang="zh-CN" altLang="en-US" sz="2800" dirty="0" smtClean="0">
                <a:solidFill>
                  <a:srgbClr val="FFFF00"/>
                </a:solidFill>
                <a:latin typeface="黑体" panose="02010609060101010101" pitchFamily="49" charset="-122"/>
                <a:ea typeface="黑体" panose="02010609060101010101" pitchFamily="49" charset="-122"/>
              </a:rPr>
              <a:t>  </a:t>
            </a:r>
            <a:endParaRPr lang="zh-CN" altLang="en-US" sz="28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381000" y="533400"/>
            <a:ext cx="8458200" cy="6099747"/>
          </a:xfrm>
          <a:prstGeom prst="rect">
            <a:avLst/>
          </a:prstGeom>
        </p:spPr>
        <p:txBody>
          <a:bodyPr wrap="square">
            <a:spAutoFit/>
          </a:bodyPr>
          <a:lstStyle/>
          <a:p>
            <a:pPr>
              <a:lnSpc>
                <a:spcPct val="150000"/>
              </a:lnSpc>
            </a:pPr>
            <a:r>
              <a:rPr lang="zh-CN" altLang="en-US" sz="2400" dirty="0" smtClean="0">
                <a:latin typeface="黑体" panose="02010609060101010101" pitchFamily="49" charset="-122"/>
                <a:ea typeface="黑体" panose="02010609060101010101" pitchFamily="49" charset="-122"/>
              </a:rPr>
              <a:t>区别</a:t>
            </a:r>
            <a:r>
              <a:rPr lang="zh-CN" altLang="en-US" sz="2400" dirty="0">
                <a:latin typeface="黑体" panose="02010609060101010101" pitchFamily="49" charset="-122"/>
                <a:ea typeface="黑体" panose="02010609060101010101" pitchFamily="49" charset="-122"/>
              </a:rPr>
              <a:t>这两个基因是连锁的还是独立遗传的，一个可靠的证据是观察</a:t>
            </a:r>
            <a:r>
              <a:rPr lang="zh-CN" altLang="en-US" sz="2400" dirty="0" smtClean="0">
                <a:latin typeface="黑体" panose="02010609060101010101" pitchFamily="49" charset="-122"/>
                <a:ea typeface="黑体" panose="02010609060101010101" pitchFamily="49" charset="-122"/>
              </a:rPr>
              <a:t>ＤＮＡ浓度</a:t>
            </a:r>
            <a:r>
              <a:rPr lang="zh-CN" altLang="en-US" sz="2400" dirty="0">
                <a:latin typeface="黑体" panose="02010609060101010101" pitchFamily="49" charset="-122"/>
                <a:ea typeface="黑体" panose="02010609060101010101" pitchFamily="49" charset="-122"/>
              </a:rPr>
              <a:t>降低时的转化频率的改变。如果Ａ和Ｂ是连锁的，那么当ＤＮＡ浓度下降时，ＡＢ同时转化频率</a:t>
            </a:r>
            <a:r>
              <a:rPr lang="zh-CN" altLang="en-US" sz="2400" dirty="0" smtClean="0">
                <a:latin typeface="黑体" panose="02010609060101010101" pitchFamily="49" charset="-122"/>
                <a:ea typeface="黑体" panose="02010609060101010101" pitchFamily="49" charset="-122"/>
              </a:rPr>
              <a:t>下降和</a:t>
            </a:r>
            <a:r>
              <a:rPr lang="zh-CN" altLang="en-US" sz="2400" dirty="0">
                <a:latin typeface="黑体" panose="02010609060101010101" pitchFamily="49" charset="-122"/>
                <a:ea typeface="黑体" panose="02010609060101010101" pitchFamily="49" charset="-122"/>
              </a:rPr>
              <a:t>Ａ或Ｂ转化频率下降程度相同；如果Ａ和Ｂ并不连锁，那么ＡＢ转化频率下降将远远超过Ａ或Ｂ</a:t>
            </a:r>
            <a:r>
              <a:rPr lang="zh-CN" altLang="en-US" sz="2400" dirty="0" smtClean="0">
                <a:latin typeface="黑体" panose="02010609060101010101" pitchFamily="49" charset="-122"/>
                <a:ea typeface="黑体" panose="02010609060101010101" pitchFamily="49" charset="-122"/>
              </a:rPr>
              <a:t>转化频率</a:t>
            </a:r>
            <a:r>
              <a:rPr lang="zh-CN" altLang="en-US" sz="2400" dirty="0">
                <a:latin typeface="黑体" panose="02010609060101010101" pitchFamily="49" charset="-122"/>
                <a:ea typeface="黑体" panose="02010609060101010101" pitchFamily="49" charset="-122"/>
              </a:rPr>
              <a:t>下降的程度，这是因为在较低的浓度范围内，转化频率和转化ＤＮＡ的浓度成正比关系。如两个</a:t>
            </a:r>
            <a:r>
              <a:rPr lang="zh-CN" altLang="en-US" sz="2400" dirty="0" smtClean="0">
                <a:latin typeface="黑体" panose="02010609060101010101" pitchFamily="49" charset="-122"/>
                <a:ea typeface="黑体" panose="02010609060101010101" pitchFamily="49" charset="-122"/>
              </a:rPr>
              <a:t>基因在</a:t>
            </a:r>
            <a:r>
              <a:rPr lang="zh-CN" altLang="en-US" sz="2400" dirty="0">
                <a:latin typeface="黑体" panose="02010609060101010101" pitchFamily="49" charset="-122"/>
                <a:ea typeface="黑体" panose="02010609060101010101" pitchFamily="49" charset="-122"/>
              </a:rPr>
              <a:t>同一ＤＮＡ分子上，那么浓度降低１０倍时，两个基因同时转化的频率也将减少１０倍；但是如果两个</a:t>
            </a:r>
            <a:r>
              <a:rPr lang="zh-CN" altLang="en-US" sz="2400" dirty="0" smtClean="0">
                <a:latin typeface="黑体" panose="02010609060101010101" pitchFamily="49" charset="-122"/>
                <a:ea typeface="黑体" panose="02010609060101010101" pitchFamily="49" charset="-122"/>
              </a:rPr>
              <a:t>基因</a:t>
            </a:r>
            <a:r>
              <a:rPr lang="zh-CN" altLang="en-US" sz="2400" dirty="0">
                <a:latin typeface="黑体" panose="02010609060101010101" pitchFamily="49" charset="-122"/>
                <a:ea typeface="黑体" panose="02010609060101010101" pitchFamily="49" charset="-122"/>
              </a:rPr>
              <a:t>在不同的ＤＮＡ片段上，那么ＤＮＡ浓度下降１０倍时，两个基因同时转化的概率将减少１００倍，而</a:t>
            </a:r>
            <a:r>
              <a:rPr lang="zh-CN" altLang="en-US" sz="2400" dirty="0" smtClean="0">
                <a:latin typeface="黑体" panose="02010609060101010101" pitchFamily="49" charset="-122"/>
                <a:ea typeface="黑体" panose="02010609060101010101" pitchFamily="49" charset="-122"/>
              </a:rPr>
              <a:t>不是１０倍</a:t>
            </a:r>
            <a:r>
              <a:rPr lang="zh-CN" altLang="en-US" sz="2400" dirty="0">
                <a:latin typeface="黑体" panose="02010609060101010101" pitchFamily="49" charset="-122"/>
                <a:ea typeface="黑体" panose="02010609060101010101" pitchFamily="49" charset="-122"/>
              </a:rPr>
              <a:t>，由此可以确定Ａ和Ｂ之间是否连锁</a:t>
            </a:r>
            <a:r>
              <a:rPr lang="zh-CN" altLang="en-US"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72057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idx="1"/>
          </p:nvPr>
        </p:nvSpPr>
        <p:spPr>
          <a:xfrm>
            <a:off x="228600" y="1219200"/>
            <a:ext cx="8763000" cy="5334000"/>
          </a:xfrm>
        </p:spPr>
        <p:txBody>
          <a:bodyPr vert="horz" wrap="square" lIns="91440" tIns="45720" rIns="91440" bIns="45720" anchor="t" anchorCtr="0"/>
          <a:lstStyle/>
          <a:p>
            <a:pPr marL="0" algn="just">
              <a:buNone/>
            </a:pPr>
            <a:r>
              <a:rPr lang="zh-CN" altLang="en-US" sz="2800" dirty="0" smtClean="0">
                <a:latin typeface="黑体" panose="02010609060101010101" pitchFamily="49" charset="-122"/>
                <a:ea typeface="黑体" panose="02010609060101010101" pitchFamily="49" charset="-122"/>
              </a:rPr>
              <a:t>用枯草杆菌的</a:t>
            </a:r>
            <a:r>
              <a:rPr lang="zh-CN" altLang="en-US" sz="2800" dirty="0">
                <a:latin typeface="黑体" panose="02010609060101010101" pitchFamily="49" charset="-122"/>
                <a:ea typeface="黑体" panose="02010609060101010101" pitchFamily="49" charset="-122"/>
              </a:rPr>
              <a:t>一个菌株</a:t>
            </a:r>
            <a:r>
              <a:rPr lang="en-US" altLang="zh-CN" sz="2800" dirty="0">
                <a:latin typeface="黑体" panose="02010609060101010101" pitchFamily="49" charset="-122"/>
                <a:ea typeface="黑体" panose="02010609060101010101" pitchFamily="49" charset="-122"/>
              </a:rPr>
              <a:t>trp</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his</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tyr</a:t>
            </a:r>
            <a:r>
              <a:rPr lang="en-US" altLang="zh-CN" sz="2800" baseline="-30000" dirty="0">
                <a:latin typeface="黑体" panose="02010609060101010101" pitchFamily="49" charset="-122"/>
                <a:ea typeface="黑体" panose="02010609060101010101" pitchFamily="49" charset="-122"/>
              </a:rPr>
              <a:t>1</a:t>
            </a:r>
            <a:r>
              <a:rPr lang="en-US" altLang="zh-CN" sz="2800" baseline="30000" dirty="0" smtClean="0">
                <a:latin typeface="黑体" panose="02010609060101010101" pitchFamily="49" charset="-122"/>
                <a:ea typeface="黑体" panose="02010609060101010101" pitchFamily="49" charset="-122"/>
              </a:rPr>
              <a:t>+</a:t>
            </a:r>
            <a:r>
              <a:rPr lang="zh-CN" altLang="en-US" sz="2800" dirty="0" smtClean="0">
                <a:latin typeface="黑体" panose="02010609060101010101" pitchFamily="49" charset="-122"/>
                <a:ea typeface="黑体" panose="02010609060101010101" pitchFamily="49" charset="-122"/>
              </a:rPr>
              <a:t>作</a:t>
            </a:r>
            <a:r>
              <a:rPr lang="zh-CN" altLang="en-US" sz="2800" dirty="0">
                <a:latin typeface="黑体" panose="02010609060101010101" pitchFamily="49" charset="-122"/>
                <a:ea typeface="黑体" panose="02010609060101010101" pitchFamily="49" charset="-122"/>
              </a:rPr>
              <a:t>供体，提取</a:t>
            </a:r>
            <a:r>
              <a:rPr lang="en-US" altLang="zh-CN" sz="2800" dirty="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，向受体</a:t>
            </a:r>
            <a:r>
              <a:rPr lang="en-US" altLang="zh-CN" sz="2800" dirty="0">
                <a:latin typeface="黑体" panose="02010609060101010101" pitchFamily="49" charset="-122"/>
                <a:ea typeface="黑体" panose="02010609060101010101" pitchFamily="49" charset="-122"/>
              </a:rPr>
              <a:t>trp</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his</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tyr</a:t>
            </a:r>
            <a:r>
              <a:rPr lang="en-US" altLang="zh-CN" sz="2800" baseline="-30000" dirty="0">
                <a:latin typeface="黑体" panose="02010609060101010101" pitchFamily="49" charset="-122"/>
                <a:ea typeface="黑体" panose="02010609060101010101" pitchFamily="49" charset="-122"/>
              </a:rPr>
              <a:t>1</a:t>
            </a:r>
            <a:r>
              <a:rPr lang="en-US" altLang="zh-CN" sz="2800" baseline="300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菌株进行了转化，</a:t>
            </a:r>
            <a:r>
              <a:rPr lang="zh-CN" altLang="en-US" sz="2800" dirty="0" smtClean="0">
                <a:latin typeface="黑体" panose="02010609060101010101" pitchFamily="49" charset="-122"/>
                <a:ea typeface="黑体" panose="02010609060101010101" pitchFamily="49" charset="-122"/>
              </a:rPr>
              <a:t>得到转化</a:t>
            </a:r>
            <a:r>
              <a:rPr lang="zh-CN" altLang="en-US" sz="2800" dirty="0">
                <a:latin typeface="黑体" panose="02010609060101010101" pitchFamily="49" charset="-122"/>
                <a:ea typeface="黑体" panose="02010609060101010101" pitchFamily="49" charset="-122"/>
              </a:rPr>
              <a:t>子类型如</a:t>
            </a:r>
            <a:r>
              <a:rPr lang="zh-CN" altLang="en-US" sz="2800" dirty="0" smtClean="0">
                <a:latin typeface="黑体" panose="02010609060101010101" pitchFamily="49" charset="-122"/>
                <a:ea typeface="黑体" panose="02010609060101010101" pitchFamily="49" charset="-122"/>
              </a:rPr>
              <a:t>表所</a:t>
            </a:r>
            <a:r>
              <a:rPr lang="zh-CN" altLang="en-US" sz="2800" dirty="0">
                <a:latin typeface="黑体" panose="02010609060101010101" pitchFamily="49" charset="-122"/>
                <a:ea typeface="黑体" panose="02010609060101010101" pitchFamily="49" charset="-122"/>
              </a:rPr>
              <a:t>示：</a:t>
            </a:r>
          </a:p>
          <a:p>
            <a:pPr algn="just">
              <a:buNone/>
            </a:pPr>
            <a:r>
              <a:rPr lang="zh-CN" altLang="en-US" sz="2400" dirty="0">
                <a:latin typeface="Comic Sans MS" panose="030F0702030302020204" pitchFamily="66" charset="0"/>
                <a:ea typeface="黑体" panose="02010609060101010101" pitchFamily="49" charset="-122"/>
              </a:rPr>
              <a:t>  </a:t>
            </a:r>
          </a:p>
          <a:p>
            <a:pPr algn="just">
              <a:buNone/>
            </a:pPr>
            <a:r>
              <a:rPr lang="zh-CN" altLang="en-US" sz="2800" dirty="0">
                <a:latin typeface="Comic Sans MS" panose="030F0702030302020204" pitchFamily="66" charset="0"/>
                <a:ea typeface="黑体" panose="02010609060101010101" pitchFamily="49" charset="-122"/>
              </a:rPr>
              <a:t>   </a:t>
            </a:r>
            <a:endParaRPr lang="en-US" altLang="zh-CN" sz="2800" dirty="0">
              <a:latin typeface="Comic Sans MS" panose="030F0702030302020204" pitchFamily="66" charset="0"/>
              <a:ea typeface="黑体" panose="02010609060101010101" pitchFamily="49" charset="-122"/>
            </a:endParaRPr>
          </a:p>
          <a:p>
            <a:pPr algn="just">
              <a:buNone/>
            </a:pPr>
            <a:endParaRPr lang="en-US" altLang="zh-CN" sz="2800" dirty="0">
              <a:latin typeface="Comic Sans MS" panose="030F0702030302020204" pitchFamily="66" charset="0"/>
              <a:ea typeface="黑体" panose="02010609060101010101" pitchFamily="49" charset="-122"/>
            </a:endParaRPr>
          </a:p>
          <a:p>
            <a:pPr algn="just">
              <a:buNone/>
            </a:pPr>
            <a:endParaRPr lang="en-US" altLang="zh-CN" sz="2800" dirty="0">
              <a:latin typeface="Comic Sans MS" panose="030F0702030302020204" pitchFamily="66" charset="0"/>
              <a:ea typeface="黑体" panose="02010609060101010101" pitchFamily="49" charset="-122"/>
            </a:endParaRPr>
          </a:p>
          <a:p>
            <a:pPr algn="just">
              <a:buNone/>
            </a:pPr>
            <a:endParaRPr lang="en-US" altLang="zh-CN" sz="2800" dirty="0">
              <a:latin typeface="Comic Sans MS" panose="030F0702030302020204" pitchFamily="66" charset="0"/>
              <a:ea typeface="黑体" panose="02010609060101010101" pitchFamily="49" charset="-122"/>
            </a:endParaRPr>
          </a:p>
          <a:p>
            <a:pPr algn="just">
              <a:buNone/>
            </a:pPr>
            <a:endParaRPr lang="en-US" altLang="zh-CN" sz="2800" dirty="0">
              <a:latin typeface="Comic Sans MS" panose="030F0702030302020204" pitchFamily="66" charset="0"/>
              <a:ea typeface="黑体" panose="02010609060101010101" pitchFamily="49" charset="-122"/>
            </a:endParaRPr>
          </a:p>
          <a:p>
            <a:pPr algn="just">
              <a:buNone/>
            </a:pPr>
            <a:r>
              <a:rPr lang="en-US" altLang="zh-CN" sz="2800" dirty="0">
                <a:latin typeface="华文新魏" pitchFamily="2" charset="-122"/>
                <a:ea typeface="华文新魏" pitchFamily="2" charset="-122"/>
              </a:rPr>
              <a:t>    </a:t>
            </a:r>
            <a:r>
              <a:rPr lang="zh-CN" altLang="en-US" sz="2800" dirty="0">
                <a:latin typeface="黑体" panose="02010609060101010101" pitchFamily="49" charset="-122"/>
                <a:ea typeface="黑体" panose="02010609060101010101" pitchFamily="49" charset="-122"/>
              </a:rPr>
              <a:t>问基因间的重组值如何？三个基因的次序如何</a:t>
            </a:r>
            <a:r>
              <a:rPr lang="zh-CN" altLang="en-US" sz="2800" dirty="0" smtClean="0">
                <a:latin typeface="黑体" panose="02010609060101010101" pitchFamily="49" charset="-122"/>
                <a:ea typeface="黑体" panose="02010609060101010101" pitchFamily="49" charset="-122"/>
              </a:rPr>
              <a:t>？</a:t>
            </a:r>
            <a:r>
              <a:rPr lang="zh-CN" altLang="en-US" sz="2800" dirty="0" smtClean="0">
                <a:latin typeface="华文新魏" pitchFamily="2" charset="-122"/>
                <a:ea typeface="华文新魏" pitchFamily="2" charset="-122"/>
              </a:rPr>
              <a:t>                                    </a:t>
            </a:r>
            <a:endParaRPr lang="en-US" altLang="zh-CN" sz="2800" dirty="0">
              <a:latin typeface="华文新魏" pitchFamily="2" charset="-122"/>
              <a:ea typeface="华文新魏" pitchFamily="2" charset="-122"/>
            </a:endParaRPr>
          </a:p>
        </p:txBody>
      </p:sp>
      <p:pic>
        <p:nvPicPr>
          <p:cNvPr id="48131" name="图片 2"/>
          <p:cNvPicPr>
            <a:picLocks noChangeAspect="1"/>
          </p:cNvPicPr>
          <p:nvPr/>
        </p:nvPicPr>
        <p:blipFill>
          <a:blip r:embed="rId2">
            <a:lum bright="-20001" contrast="40000"/>
          </a:blip>
          <a:stretch>
            <a:fillRect/>
          </a:stretch>
        </p:blipFill>
        <p:spPr>
          <a:xfrm>
            <a:off x="152400" y="2971800"/>
            <a:ext cx="8991600" cy="2430463"/>
          </a:xfrm>
          <a:prstGeom prst="rect">
            <a:avLst/>
          </a:prstGeom>
          <a:noFill/>
          <a:ln w="9525">
            <a:noFill/>
          </a:ln>
        </p:spPr>
      </p:pic>
      <p:sp>
        <p:nvSpPr>
          <p:cNvPr id="2" name="文本框 1"/>
          <p:cNvSpPr txBox="1"/>
          <p:nvPr/>
        </p:nvSpPr>
        <p:spPr>
          <a:xfrm>
            <a:off x="2438400" y="457200"/>
            <a:ext cx="4801314" cy="646331"/>
          </a:xfrm>
          <a:prstGeom prst="rect">
            <a:avLst/>
          </a:prstGeom>
          <a:noFill/>
        </p:spPr>
        <p:txBody>
          <a:bodyPr wrap="none" rtlCol="0">
            <a:spAutoFit/>
          </a:bodyPr>
          <a:lstStyle/>
          <a:p>
            <a:r>
              <a:rPr lang="zh-CN" altLang="en-US" sz="3600" dirty="0">
                <a:latin typeface="Comic Sans MS" panose="030F0702030302020204" pitchFamily="66" charset="0"/>
                <a:ea typeface="黑体" panose="02010609060101010101" pitchFamily="49" charset="-122"/>
              </a:rPr>
              <a:t>基因顺序和图距的计算</a:t>
            </a:r>
            <a:endParaRPr lang="zh-CN" altLang="en-US"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304799" y="767834"/>
            <a:ext cx="5175831" cy="4975520"/>
          </a:xfrm>
          <a:prstGeom prst="rect">
            <a:avLst/>
          </a:prstGeom>
        </p:spPr>
      </p:pic>
      <p:sp>
        <p:nvSpPr>
          <p:cNvPr id="6" name="文本框 5"/>
          <p:cNvSpPr txBox="1"/>
          <p:nvPr/>
        </p:nvSpPr>
        <p:spPr>
          <a:xfrm>
            <a:off x="5480631" y="1524000"/>
            <a:ext cx="3733800" cy="1815882"/>
          </a:xfrm>
          <a:prstGeom prst="rect">
            <a:avLst/>
          </a:prstGeom>
          <a:noFill/>
        </p:spPr>
        <p:txBody>
          <a:bodyPr wrap="square" rtlCol="0">
            <a:spAutoFit/>
          </a:bodyPr>
          <a:lstStyle/>
          <a:p>
            <a:r>
              <a:rPr lang="zh-CN" altLang="en-US" sz="2800" dirty="0" smtClean="0">
                <a:latin typeface="黑体" panose="02010609060101010101" pitchFamily="49" charset="-122"/>
                <a:ea typeface="黑体" panose="02010609060101010101" pitchFamily="49" charset="-122"/>
              </a:rPr>
              <a:t>核心基因提供了必要的功能，其他可变基因为细菌适应不同的生存条件创造条件。</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7" name="Object 3"/>
          <p:cNvGraphicFramePr/>
          <p:nvPr>
            <p:extLst>
              <p:ext uri="{D42A27DB-BD31-4B8C-83A1-F6EECF244321}">
                <p14:modId xmlns:p14="http://schemas.microsoft.com/office/powerpoint/2010/main" val="454425468"/>
              </p:ext>
            </p:extLst>
          </p:nvPr>
        </p:nvGraphicFramePr>
        <p:xfrm>
          <a:off x="1600200" y="2514600"/>
          <a:ext cx="5011738" cy="830263"/>
        </p:xfrm>
        <a:graphic>
          <a:graphicData uri="http://schemas.openxmlformats.org/presentationml/2006/ole">
            <mc:AlternateContent xmlns:mc="http://schemas.openxmlformats.org/markup-compatibility/2006">
              <mc:Choice xmlns:v="urn:schemas-microsoft-com:vml" Requires="v">
                <p:oleObj spid="_x0000_s6155" r:id="rId21" imgW="2374900" imgH="393700" progId="">
                  <p:embed/>
                </p:oleObj>
              </mc:Choice>
              <mc:Fallback>
                <p:oleObj r:id="rId21" imgW="2374900" imgH="393700" progId="">
                  <p:embed/>
                  <p:pic>
                    <p:nvPicPr>
                      <p:cNvPr id="88067" name="Object 3"/>
                      <p:cNvPicPr/>
                      <p:nvPr/>
                    </p:nvPicPr>
                    <p:blipFill>
                      <a:blip r:embed="rId22"/>
                      <a:stretch>
                        <a:fillRect/>
                      </a:stretch>
                    </p:blipFill>
                    <p:spPr>
                      <a:xfrm>
                        <a:off x="1600200" y="2514600"/>
                        <a:ext cx="5011738" cy="830263"/>
                      </a:xfrm>
                      <a:prstGeom prst="rect">
                        <a:avLst/>
                      </a:prstGeom>
                      <a:solidFill>
                        <a:schemeClr val="tx1"/>
                      </a:solidFill>
                      <a:ln w="38100">
                        <a:noFill/>
                        <a:miter/>
                      </a:ln>
                    </p:spPr>
                  </p:pic>
                </p:oleObj>
              </mc:Fallback>
            </mc:AlternateContent>
          </a:graphicData>
        </a:graphic>
      </p:graphicFrame>
      <p:pic>
        <p:nvPicPr>
          <p:cNvPr id="3077" name="图片 1"/>
          <p:cNvPicPr>
            <a:picLocks noChangeAspect="1"/>
          </p:cNvPicPr>
          <p:nvPr/>
        </p:nvPicPr>
        <p:blipFill>
          <a:blip r:embed="rId23"/>
          <a:stretch>
            <a:fillRect/>
          </a:stretch>
        </p:blipFill>
        <p:spPr>
          <a:xfrm>
            <a:off x="457200" y="228600"/>
            <a:ext cx="7543800" cy="1990725"/>
          </a:xfrm>
          <a:prstGeom prst="rect">
            <a:avLst/>
          </a:prstGeom>
          <a:noFill/>
          <a:ln w="9525">
            <a:noFill/>
          </a:ln>
        </p:spPr>
      </p:pic>
      <p:grpSp>
        <p:nvGrpSpPr>
          <p:cNvPr id="7" name="组合 6"/>
          <p:cNvGrpSpPr/>
          <p:nvPr/>
        </p:nvGrpSpPr>
        <p:grpSpPr>
          <a:xfrm>
            <a:off x="151784" y="3640138"/>
            <a:ext cx="2919789" cy="2226310"/>
            <a:chOff x="1503" y="1808"/>
            <a:chExt cx="4772" cy="3506"/>
          </a:xfrm>
        </p:grpSpPr>
        <p:grpSp>
          <p:nvGrpSpPr>
            <p:cNvPr id="8" name="组合 7"/>
            <p:cNvGrpSpPr/>
            <p:nvPr/>
          </p:nvGrpSpPr>
          <p:grpSpPr>
            <a:xfrm>
              <a:off x="1503" y="1808"/>
              <a:ext cx="4773" cy="3506"/>
              <a:chOff x="4586" y="6829"/>
              <a:chExt cx="4773" cy="3506"/>
            </a:xfrm>
          </p:grpSpPr>
          <p:grpSp>
            <p:nvGrpSpPr>
              <p:cNvPr id="10" name="组合 25"/>
              <p:cNvGrpSpPr/>
              <p:nvPr/>
            </p:nvGrpSpPr>
            <p:grpSpPr>
              <a:xfrm>
                <a:off x="4885" y="6829"/>
                <a:ext cx="4475" cy="3507"/>
                <a:chOff x="2249266" y="3200400"/>
                <a:chExt cx="3370789" cy="2928034"/>
              </a:xfrm>
            </p:grpSpPr>
            <p:sp>
              <p:nvSpPr>
                <p:cNvPr id="12" name="TextBox 12"/>
                <p:cNvSpPr txBox="1"/>
                <p:nvPr>
                  <p:custDataLst>
                    <p:tags r:id="rId15"/>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13" name="TextBox 14"/>
                <p:cNvSpPr txBox="1"/>
                <p:nvPr>
                  <p:custDataLst>
                    <p:tags r:id="rId16"/>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14" name="组合 24"/>
                <p:cNvGrpSpPr/>
                <p:nvPr/>
              </p:nvGrpSpPr>
              <p:grpSpPr>
                <a:xfrm>
                  <a:off x="2249266" y="3200400"/>
                  <a:ext cx="3370789" cy="2928034"/>
                  <a:chOff x="2249266" y="3200400"/>
                  <a:chExt cx="3370789" cy="2928034"/>
                </a:xfrm>
              </p:grpSpPr>
              <p:sp>
                <p:nvSpPr>
                  <p:cNvPr id="15" name="椭圆 10"/>
                  <p:cNvSpPr/>
                  <p:nvPr>
                    <p:custDataLst>
                      <p:tags r:id="rId17"/>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16" name="TextBox 11"/>
                  <p:cNvSpPr txBox="1"/>
                  <p:nvPr>
                    <p:custDataLst>
                      <p:tags r:id="rId18"/>
                    </p:custDataLst>
                  </p:nvPr>
                </p:nvSpPr>
                <p:spPr>
                  <a:xfrm>
                    <a:off x="2817650" y="3209435"/>
                    <a:ext cx="1214930" cy="607007"/>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trp</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17" name="TextBox 13"/>
                  <p:cNvSpPr txBox="1"/>
                  <p:nvPr>
                    <p:custDataLst>
                      <p:tags r:id="rId19"/>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smtClean="0">
                        <a:latin typeface="Arial" panose="020B0604020202020204" pitchFamily="34" charset="0"/>
                        <a:ea typeface="宋体" panose="02010600030101010101" pitchFamily="2" charset="-122"/>
                      </a:rPr>
                      <a:t>his</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11" name="直接连接符 10"/>
              <p:cNvCxnSpPr/>
              <p:nvPr>
                <p:custDataLst>
                  <p:tags r:id="rId14"/>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9" name="直接箭头连接符 8"/>
            <p:cNvCxnSpPr/>
            <p:nvPr/>
          </p:nvCxnSpPr>
          <p:spPr>
            <a:xfrm>
              <a:off x="5640" y="2280"/>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cxnSp>
        <p:nvCxnSpPr>
          <p:cNvPr id="18" name="直接箭头连接符 17"/>
          <p:cNvCxnSpPr/>
          <p:nvPr/>
        </p:nvCxnSpPr>
        <p:spPr>
          <a:xfrm>
            <a:off x="761261" y="3907072"/>
            <a:ext cx="17780" cy="675005"/>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nvGrpSpPr>
          <p:cNvPr id="19" name="组合 18"/>
          <p:cNvGrpSpPr/>
          <p:nvPr/>
        </p:nvGrpSpPr>
        <p:grpSpPr>
          <a:xfrm>
            <a:off x="3170301" y="3640138"/>
            <a:ext cx="2899305" cy="2226310"/>
            <a:chOff x="1503" y="1808"/>
            <a:chExt cx="4772" cy="3506"/>
          </a:xfrm>
        </p:grpSpPr>
        <p:grpSp>
          <p:nvGrpSpPr>
            <p:cNvPr id="20" name="组合 19"/>
            <p:cNvGrpSpPr/>
            <p:nvPr/>
          </p:nvGrpSpPr>
          <p:grpSpPr>
            <a:xfrm>
              <a:off x="1503" y="1808"/>
              <a:ext cx="4773" cy="3506"/>
              <a:chOff x="4586" y="6829"/>
              <a:chExt cx="4773" cy="3506"/>
            </a:xfrm>
          </p:grpSpPr>
          <p:grpSp>
            <p:nvGrpSpPr>
              <p:cNvPr id="22" name="组合 25"/>
              <p:cNvGrpSpPr/>
              <p:nvPr/>
            </p:nvGrpSpPr>
            <p:grpSpPr>
              <a:xfrm>
                <a:off x="4885" y="6829"/>
                <a:ext cx="4475" cy="3507"/>
                <a:chOff x="2249266" y="3200400"/>
                <a:chExt cx="3370789" cy="2928034"/>
              </a:xfrm>
            </p:grpSpPr>
            <p:sp>
              <p:nvSpPr>
                <p:cNvPr id="24" name="TextBox 12"/>
                <p:cNvSpPr txBox="1"/>
                <p:nvPr>
                  <p:custDataLst>
                    <p:tags r:id="rId9"/>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25" name="TextBox 14"/>
                <p:cNvSpPr txBox="1"/>
                <p:nvPr>
                  <p:custDataLst>
                    <p:tags r:id="rId10"/>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26" name="组合 24"/>
                <p:cNvGrpSpPr/>
                <p:nvPr/>
              </p:nvGrpSpPr>
              <p:grpSpPr>
                <a:xfrm>
                  <a:off x="2249266" y="3200400"/>
                  <a:ext cx="3370789" cy="2928034"/>
                  <a:chOff x="2249266" y="3200400"/>
                  <a:chExt cx="3370789" cy="2928034"/>
                </a:xfrm>
              </p:grpSpPr>
              <p:sp>
                <p:nvSpPr>
                  <p:cNvPr id="27" name="椭圆 10"/>
                  <p:cNvSpPr/>
                  <p:nvPr>
                    <p:custDataLst>
                      <p:tags r:id="rId11"/>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28" name="TextBox 11"/>
                  <p:cNvSpPr txBox="1"/>
                  <p:nvPr>
                    <p:custDataLst>
                      <p:tags r:id="rId12"/>
                    </p:custDataLst>
                  </p:nvPr>
                </p:nvSpPr>
                <p:spPr>
                  <a:xfrm>
                    <a:off x="2817650" y="3209435"/>
                    <a:ext cx="1214930" cy="607007"/>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trp</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29" name="TextBox 13"/>
                  <p:cNvSpPr txBox="1"/>
                  <p:nvPr>
                    <p:custDataLst>
                      <p:tags r:id="rId13"/>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smtClean="0">
                        <a:latin typeface="Arial" panose="020B0604020202020204" pitchFamily="34" charset="0"/>
                        <a:ea typeface="宋体" panose="02010600030101010101" pitchFamily="2" charset="-122"/>
                      </a:rPr>
                      <a:t>his</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23" name="直接连接符 22"/>
              <p:cNvCxnSpPr/>
              <p:nvPr>
                <p:custDataLst>
                  <p:tags r:id="rId8"/>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21" name="直接箭头连接符 20"/>
            <p:cNvCxnSpPr/>
            <p:nvPr/>
          </p:nvCxnSpPr>
          <p:spPr>
            <a:xfrm>
              <a:off x="5640" y="2280"/>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cxnSp>
        <p:nvCxnSpPr>
          <p:cNvPr id="30" name="直接箭头连接符 29"/>
          <p:cNvCxnSpPr/>
          <p:nvPr/>
        </p:nvCxnSpPr>
        <p:spPr>
          <a:xfrm>
            <a:off x="4730423" y="3887350"/>
            <a:ext cx="17780" cy="675005"/>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nvGrpSpPr>
          <p:cNvPr id="31" name="组合 30"/>
          <p:cNvGrpSpPr/>
          <p:nvPr/>
        </p:nvGrpSpPr>
        <p:grpSpPr>
          <a:xfrm>
            <a:off x="6194084" y="3630408"/>
            <a:ext cx="2677853" cy="2226310"/>
            <a:chOff x="1503" y="1808"/>
            <a:chExt cx="4773" cy="3506"/>
          </a:xfrm>
        </p:grpSpPr>
        <p:grpSp>
          <p:nvGrpSpPr>
            <p:cNvPr id="32" name="组合 31"/>
            <p:cNvGrpSpPr/>
            <p:nvPr/>
          </p:nvGrpSpPr>
          <p:grpSpPr>
            <a:xfrm>
              <a:off x="1503" y="1808"/>
              <a:ext cx="4773" cy="3506"/>
              <a:chOff x="4586" y="6829"/>
              <a:chExt cx="4773" cy="3506"/>
            </a:xfrm>
          </p:grpSpPr>
          <p:grpSp>
            <p:nvGrpSpPr>
              <p:cNvPr id="34" name="组合 25"/>
              <p:cNvGrpSpPr/>
              <p:nvPr/>
            </p:nvGrpSpPr>
            <p:grpSpPr>
              <a:xfrm>
                <a:off x="4885" y="6829"/>
                <a:ext cx="4475" cy="3507"/>
                <a:chOff x="2249266" y="3200400"/>
                <a:chExt cx="3370789" cy="2928034"/>
              </a:xfrm>
            </p:grpSpPr>
            <p:sp>
              <p:nvSpPr>
                <p:cNvPr id="36" name="TextBox 12"/>
                <p:cNvSpPr txBox="1"/>
                <p:nvPr>
                  <p:custDataLst>
                    <p:tags r:id="rId3"/>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37" name="TextBox 14"/>
                <p:cNvSpPr txBox="1"/>
                <p:nvPr>
                  <p:custDataLst>
                    <p:tags r:id="rId4"/>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38" name="组合 24"/>
                <p:cNvGrpSpPr/>
                <p:nvPr/>
              </p:nvGrpSpPr>
              <p:grpSpPr>
                <a:xfrm>
                  <a:off x="2249266" y="3200400"/>
                  <a:ext cx="3370789" cy="2928034"/>
                  <a:chOff x="2249266" y="3200400"/>
                  <a:chExt cx="3370789" cy="2928034"/>
                </a:xfrm>
              </p:grpSpPr>
              <p:sp>
                <p:nvSpPr>
                  <p:cNvPr id="39" name="椭圆 10"/>
                  <p:cNvSpPr/>
                  <p:nvPr>
                    <p:custDataLst>
                      <p:tags r:id="rId5"/>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40" name="TextBox 11"/>
                  <p:cNvSpPr txBox="1"/>
                  <p:nvPr>
                    <p:custDataLst>
                      <p:tags r:id="rId6"/>
                    </p:custDataLst>
                  </p:nvPr>
                </p:nvSpPr>
                <p:spPr>
                  <a:xfrm>
                    <a:off x="2817650" y="3209435"/>
                    <a:ext cx="1214930" cy="607007"/>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trp</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41" name="TextBox 13"/>
                  <p:cNvSpPr txBox="1"/>
                  <p:nvPr>
                    <p:custDataLst>
                      <p:tags r:id="rId7"/>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smtClean="0">
                        <a:latin typeface="Arial" panose="020B0604020202020204" pitchFamily="34" charset="0"/>
                        <a:ea typeface="宋体" panose="02010600030101010101" pitchFamily="2" charset="-122"/>
                      </a:rPr>
                      <a:t>his</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35" name="直接连接符 34"/>
              <p:cNvCxnSpPr/>
              <p:nvPr>
                <p:custDataLst>
                  <p:tags r:id="rId2"/>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cxnSp>
          <p:nvCxnSpPr>
            <p:cNvPr id="33" name="直接箭头连接符 32"/>
            <p:cNvCxnSpPr/>
            <p:nvPr/>
          </p:nvCxnSpPr>
          <p:spPr>
            <a:xfrm>
              <a:off x="3946" y="2182"/>
              <a:ext cx="28" cy="1063"/>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grpSp>
      <p:cxnSp>
        <p:nvCxnSpPr>
          <p:cNvPr id="42" name="直接箭头连接符 41"/>
          <p:cNvCxnSpPr/>
          <p:nvPr/>
        </p:nvCxnSpPr>
        <p:spPr>
          <a:xfrm>
            <a:off x="6725623" y="3921986"/>
            <a:ext cx="15709" cy="675005"/>
          </a:xfrm>
          <a:prstGeom prst="straightConnector1">
            <a:avLst/>
          </a:prstGeom>
          <a:solidFill>
            <a:schemeClr val="accent1"/>
          </a:solidFill>
          <a:ln w="31750" cap="flat" cmpd="sng" algn="ctr">
            <a:solidFill>
              <a:srgbClr val="FFFF00"/>
            </a:solidFill>
            <a:prstDash val="solid"/>
            <a:round/>
            <a:headEnd type="arrow" w="med" len="med"/>
            <a:tailEnd type="arrow" w="med" len="med"/>
          </a:ln>
        </p:spPr>
      </p:cxnSp>
      <p:sp>
        <p:nvSpPr>
          <p:cNvPr id="3" name="文本框 2"/>
          <p:cNvSpPr txBox="1"/>
          <p:nvPr/>
        </p:nvSpPr>
        <p:spPr>
          <a:xfrm>
            <a:off x="1216372" y="5930388"/>
            <a:ext cx="7148111" cy="707886"/>
          </a:xfrm>
          <a:prstGeom prst="rect">
            <a:avLst/>
          </a:prstGeom>
          <a:noFill/>
        </p:spPr>
        <p:txBody>
          <a:bodyPr wrap="none" rtlCol="0">
            <a:spAutoFit/>
          </a:bodyPr>
          <a:lstStyle/>
          <a:p>
            <a:r>
              <a:rPr lang="en-US" altLang="zh-CN" sz="4000" dirty="0" smtClean="0"/>
              <a:t>+ +                   -  +             +  - </a:t>
            </a:r>
            <a:endParaRPr lang="zh-CN" altLang="en-US" sz="4000" dirty="0"/>
          </a:p>
        </p:txBody>
      </p:sp>
    </p:spTree>
    <p:extLst>
      <p:ext uri="{BB962C8B-B14F-4D97-AF65-F5344CB8AC3E}">
        <p14:creationId xmlns:p14="http://schemas.microsoft.com/office/powerpoint/2010/main" val="937750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4116" y="145405"/>
            <a:ext cx="8229600" cy="851269"/>
          </a:xfrm>
        </p:spPr>
        <p:txBody>
          <a:bodyPr/>
          <a:lstStyle/>
          <a:p>
            <a:r>
              <a:rPr lang="zh-CN" altLang="en-US" sz="3200" dirty="0" smtClean="0">
                <a:solidFill>
                  <a:srgbClr val="FFFF00"/>
                </a:solidFill>
                <a:latin typeface="黑体" panose="02010609060101010101" pitchFamily="49" charset="-122"/>
                <a:ea typeface="黑体" panose="02010609060101010101" pitchFamily="49" charset="-122"/>
              </a:rPr>
              <a:t>为什么不算入总数中？</a:t>
            </a:r>
            <a:endParaRPr lang="zh-CN" altLang="en-US" sz="3200" dirty="0">
              <a:solidFill>
                <a:srgbClr val="FFFF00"/>
              </a:solidFill>
              <a:latin typeface="黑体" panose="02010609060101010101" pitchFamily="49" charset="-122"/>
              <a:ea typeface="黑体" panose="02010609060101010101" pitchFamily="49" charset="-122"/>
            </a:endParaRPr>
          </a:p>
        </p:txBody>
      </p:sp>
      <p:grpSp>
        <p:nvGrpSpPr>
          <p:cNvPr id="4" name="组合 3"/>
          <p:cNvGrpSpPr/>
          <p:nvPr/>
        </p:nvGrpSpPr>
        <p:grpSpPr>
          <a:xfrm>
            <a:off x="346364" y="1066800"/>
            <a:ext cx="8534400" cy="2047631"/>
            <a:chOff x="1003300" y="762000"/>
            <a:chExt cx="7543800" cy="1990725"/>
          </a:xfrm>
        </p:grpSpPr>
        <p:pic>
          <p:nvPicPr>
            <p:cNvPr id="5" name="图片 1"/>
            <p:cNvPicPr>
              <a:picLocks noChangeAspect="1"/>
            </p:cNvPicPr>
            <p:nvPr/>
          </p:nvPicPr>
          <p:blipFill>
            <a:blip r:embed="rId8"/>
            <a:stretch>
              <a:fillRect/>
            </a:stretch>
          </p:blipFill>
          <p:spPr>
            <a:xfrm>
              <a:off x="1003300" y="762000"/>
              <a:ext cx="7543800" cy="1990725"/>
            </a:xfrm>
            <a:prstGeom prst="rect">
              <a:avLst/>
            </a:prstGeom>
            <a:noFill/>
            <a:ln w="9525">
              <a:noFill/>
            </a:ln>
          </p:spPr>
        </p:pic>
        <p:pic>
          <p:nvPicPr>
            <p:cNvPr id="6" name="图片 2"/>
            <p:cNvPicPr>
              <a:picLocks noChangeAspect="1"/>
            </p:cNvPicPr>
            <p:nvPr/>
          </p:nvPicPr>
          <p:blipFill>
            <a:blip r:embed="rId9"/>
            <a:stretch>
              <a:fillRect/>
            </a:stretch>
          </p:blipFill>
          <p:spPr>
            <a:xfrm>
              <a:off x="3886200" y="1219200"/>
              <a:ext cx="390178" cy="542591"/>
            </a:xfrm>
            <a:prstGeom prst="rect">
              <a:avLst/>
            </a:prstGeom>
            <a:noFill/>
            <a:ln w="9525">
              <a:noFill/>
            </a:ln>
          </p:spPr>
        </p:pic>
      </p:grpSp>
      <p:sp>
        <p:nvSpPr>
          <p:cNvPr id="7" name="矩形 6"/>
          <p:cNvSpPr/>
          <p:nvPr/>
        </p:nvSpPr>
        <p:spPr>
          <a:xfrm>
            <a:off x="228600" y="3215855"/>
            <a:ext cx="8686800" cy="954107"/>
          </a:xfrm>
          <a:prstGeom prst="rect">
            <a:avLst/>
          </a:prstGeom>
        </p:spPr>
        <p:txBody>
          <a:bodyPr wrap="square">
            <a:spAutoFit/>
          </a:bodyPr>
          <a:lstStyle/>
          <a:p>
            <a:pPr algn="just"/>
            <a:r>
              <a:rPr lang="zh-CN" altLang="en-US" sz="2800" dirty="0">
                <a:latin typeface="黑体" panose="02010609060101010101" pitchFamily="49" charset="-122"/>
                <a:ea typeface="黑体" panose="02010609060101010101" pitchFamily="49" charset="-122"/>
              </a:rPr>
              <a:t>若</a:t>
            </a:r>
            <a:r>
              <a:rPr lang="zh-CN" altLang="en-US" sz="2800" dirty="0" smtClean="0">
                <a:latin typeface="黑体" panose="02010609060101010101" pitchFamily="49" charset="-122"/>
                <a:ea typeface="黑体" panose="02010609060101010101" pitchFamily="49" charset="-122"/>
              </a:rPr>
              <a:t>进行双基因共转化实验，将</a:t>
            </a:r>
            <a:r>
              <a:rPr lang="en-US" altLang="zh-CN" sz="2800" dirty="0" smtClean="0">
                <a:latin typeface="黑体" panose="02010609060101010101" pitchFamily="49" charset="-122"/>
                <a:ea typeface="黑体" panose="02010609060101010101" pitchFamily="49" charset="-122"/>
              </a:rPr>
              <a:t>trp</a:t>
            </a:r>
            <a:r>
              <a:rPr lang="en-US" altLang="zh-CN" sz="2800" baseline="-30000" dirty="0" smtClean="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his</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作</a:t>
            </a:r>
            <a:r>
              <a:rPr lang="zh-CN" altLang="en-US" sz="2800" dirty="0">
                <a:latin typeface="黑体" panose="02010609060101010101" pitchFamily="49" charset="-122"/>
                <a:ea typeface="黑体" panose="02010609060101010101" pitchFamily="49" charset="-122"/>
              </a:rPr>
              <a:t>供体，提取</a:t>
            </a:r>
            <a:r>
              <a:rPr lang="en-US" altLang="zh-CN" sz="2800" dirty="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，向受体</a:t>
            </a:r>
            <a:r>
              <a:rPr lang="en-US" altLang="zh-CN" sz="2800" dirty="0">
                <a:latin typeface="黑体" panose="02010609060101010101" pitchFamily="49" charset="-122"/>
                <a:ea typeface="黑体" panose="02010609060101010101" pitchFamily="49" charset="-122"/>
              </a:rPr>
              <a:t>trp</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his</a:t>
            </a:r>
            <a:r>
              <a:rPr lang="en-US" altLang="zh-CN" sz="2800" baseline="-30000" dirty="0">
                <a:latin typeface="黑体" panose="02010609060101010101" pitchFamily="49" charset="-122"/>
                <a:ea typeface="黑体" panose="02010609060101010101" pitchFamily="49" charset="-122"/>
              </a:rPr>
              <a:t>2</a:t>
            </a:r>
            <a:r>
              <a:rPr lang="en-US" altLang="zh-CN" sz="2800" baseline="300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菌株</a:t>
            </a:r>
            <a:r>
              <a:rPr lang="zh-CN" altLang="en-US" sz="2800" dirty="0">
                <a:latin typeface="黑体" panose="02010609060101010101" pitchFamily="49" charset="-122"/>
                <a:ea typeface="黑体" panose="02010609060101010101" pitchFamily="49" charset="-122"/>
              </a:rPr>
              <a:t>进行了</a:t>
            </a:r>
            <a:r>
              <a:rPr lang="zh-CN" altLang="en-US" sz="2800" dirty="0" smtClean="0">
                <a:latin typeface="黑体" panose="02010609060101010101" pitchFamily="49" charset="-122"/>
                <a:ea typeface="黑体" panose="02010609060101010101" pitchFamily="49" charset="-122"/>
              </a:rPr>
              <a:t>转化。</a:t>
            </a:r>
            <a:endParaRPr lang="zh-CN" altLang="en-US" sz="28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0"/>
          <a:stretch>
            <a:fillRect/>
          </a:stretch>
        </p:blipFill>
        <p:spPr>
          <a:xfrm>
            <a:off x="3562944" y="4419600"/>
            <a:ext cx="546169" cy="1192095"/>
          </a:xfrm>
          <a:prstGeom prst="rect">
            <a:avLst/>
          </a:prstGeom>
        </p:spPr>
      </p:pic>
      <p:sp>
        <p:nvSpPr>
          <p:cNvPr id="9" name="文本框 8"/>
          <p:cNvSpPr txBox="1"/>
          <p:nvPr/>
        </p:nvSpPr>
        <p:spPr>
          <a:xfrm>
            <a:off x="4272592" y="4648200"/>
            <a:ext cx="4698722" cy="584775"/>
          </a:xfrm>
          <a:prstGeom prst="rect">
            <a:avLst/>
          </a:prstGeom>
          <a:noFill/>
        </p:spPr>
        <p:txBody>
          <a:bodyPr wrap="none" rtlCol="0">
            <a:spAutoFit/>
          </a:bodyPr>
          <a:lstStyle/>
          <a:p>
            <a:r>
              <a:rPr lang="zh-CN" altLang="en-US" sz="3200" dirty="0" smtClean="0">
                <a:latin typeface="黑体" panose="02010609060101010101" pitchFamily="49" charset="-122"/>
                <a:ea typeface="黑体" panose="02010609060101010101" pitchFamily="49" charset="-122"/>
              </a:rPr>
              <a:t>能否被用来计算重组率？</a:t>
            </a:r>
            <a:endParaRPr lang="zh-CN" altLang="en-US" sz="3200" dirty="0">
              <a:latin typeface="黑体" panose="02010609060101010101" pitchFamily="49" charset="-122"/>
              <a:ea typeface="黑体" panose="02010609060101010101" pitchFamily="49" charset="-122"/>
            </a:endParaRPr>
          </a:p>
        </p:txBody>
      </p:sp>
      <p:cxnSp>
        <p:nvCxnSpPr>
          <p:cNvPr id="10" name="直接箭头连接符 9"/>
          <p:cNvCxnSpPr/>
          <p:nvPr/>
        </p:nvCxnSpPr>
        <p:spPr>
          <a:xfrm flipV="1">
            <a:off x="3894368" y="816120"/>
            <a:ext cx="197676" cy="685800"/>
          </a:xfrm>
          <a:prstGeom prst="straightConnector1">
            <a:avLst/>
          </a:prstGeom>
          <a:solidFill>
            <a:schemeClr val="accent1"/>
          </a:solidFill>
          <a:ln w="50800" cap="flat" cmpd="sng" algn="ctr">
            <a:solidFill>
              <a:srgbClr val="FF0000"/>
            </a:solidFill>
            <a:prstDash val="solid"/>
            <a:round/>
            <a:headEnd type="none" w="med" len="med"/>
            <a:tailEnd type="triangle"/>
          </a:ln>
        </p:spPr>
      </p:cxnSp>
      <p:grpSp>
        <p:nvGrpSpPr>
          <p:cNvPr id="12" name="组合 11"/>
          <p:cNvGrpSpPr/>
          <p:nvPr/>
        </p:nvGrpSpPr>
        <p:grpSpPr>
          <a:xfrm>
            <a:off x="346364" y="4285241"/>
            <a:ext cx="2677853" cy="2226310"/>
            <a:chOff x="4586" y="6829"/>
            <a:chExt cx="4773" cy="3506"/>
          </a:xfrm>
        </p:grpSpPr>
        <p:grpSp>
          <p:nvGrpSpPr>
            <p:cNvPr id="14" name="组合 25"/>
            <p:cNvGrpSpPr/>
            <p:nvPr/>
          </p:nvGrpSpPr>
          <p:grpSpPr>
            <a:xfrm>
              <a:off x="4885" y="6829"/>
              <a:ext cx="4475" cy="3507"/>
              <a:chOff x="2249266" y="3200400"/>
              <a:chExt cx="3370789" cy="2928034"/>
            </a:xfrm>
          </p:grpSpPr>
          <p:sp>
            <p:nvSpPr>
              <p:cNvPr id="16" name="TextBox 12"/>
              <p:cNvSpPr txBox="1"/>
              <p:nvPr>
                <p:custDataLst>
                  <p:tags r:id="rId2"/>
                </p:custDataLst>
              </p:nvPr>
            </p:nvSpPr>
            <p:spPr>
              <a:xfrm>
                <a:off x="29718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17" name="TextBox 14"/>
              <p:cNvSpPr txBox="1"/>
              <p:nvPr>
                <p:custDataLst>
                  <p:tags r:id="rId3"/>
                </p:custDataLst>
              </p:nvPr>
            </p:nvSpPr>
            <p:spPr>
              <a:xfrm>
                <a:off x="4343400" y="3911892"/>
                <a:ext cx="351790" cy="929256"/>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grpSp>
            <p:nvGrpSpPr>
              <p:cNvPr id="18" name="组合 24"/>
              <p:cNvGrpSpPr/>
              <p:nvPr/>
            </p:nvGrpSpPr>
            <p:grpSpPr>
              <a:xfrm>
                <a:off x="2249266" y="3200400"/>
                <a:ext cx="3370789" cy="2928034"/>
                <a:chOff x="2249266" y="3200400"/>
                <a:chExt cx="3370789" cy="2928034"/>
              </a:xfrm>
            </p:grpSpPr>
            <p:sp>
              <p:nvSpPr>
                <p:cNvPr id="19" name="椭圆 10"/>
                <p:cNvSpPr/>
                <p:nvPr>
                  <p:custDataLst>
                    <p:tags r:id="rId4"/>
                  </p:custDataLst>
                </p:nvPr>
              </p:nvSpPr>
              <p:spPr>
                <a:xfrm>
                  <a:off x="2249266" y="3995127"/>
                  <a:ext cx="3370789"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20" name="TextBox 11"/>
                <p:cNvSpPr txBox="1"/>
                <p:nvPr>
                  <p:custDataLst>
                    <p:tags r:id="rId5"/>
                  </p:custDataLst>
                </p:nvPr>
              </p:nvSpPr>
              <p:spPr>
                <a:xfrm>
                  <a:off x="2817650" y="3209435"/>
                  <a:ext cx="1214930" cy="607007"/>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trp</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21" name="TextBox 13"/>
                <p:cNvSpPr txBox="1"/>
                <p:nvPr>
                  <p:custDataLst>
                    <p:tags r:id="rId6"/>
                  </p:custDataLst>
                </p:nvPr>
              </p:nvSpPr>
              <p:spPr>
                <a:xfrm>
                  <a:off x="4267200" y="3200400"/>
                  <a:ext cx="1027845" cy="605311"/>
                </a:xfrm>
                <a:prstGeom prst="rect">
                  <a:avLst/>
                </a:prstGeom>
                <a:noFill/>
                <a:ln w="9525">
                  <a:noFill/>
                </a:ln>
              </p:spPr>
              <p:txBody>
                <a:bodyPr wrap="square" anchor="t" anchorCtr="0">
                  <a:spAutoFit/>
                </a:bodyPr>
                <a:lstStyle/>
                <a:p>
                  <a:r>
                    <a:rPr lang="en-US" altLang="zh-CN" sz="2400" dirty="0" smtClean="0">
                      <a:latin typeface="Arial" panose="020B0604020202020204" pitchFamily="34" charset="0"/>
                      <a:ea typeface="宋体" panose="02010600030101010101" pitchFamily="2" charset="-122"/>
                    </a:rPr>
                    <a:t>his</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15" name="直接连接符 14"/>
            <p:cNvCxnSpPr/>
            <p:nvPr>
              <p:custDataLst>
                <p:tags r:id="rId1"/>
              </p:custDataLst>
            </p:nvPr>
          </p:nvCxnSpPr>
          <p:spPr>
            <a:xfrm>
              <a:off x="4586" y="7541"/>
              <a:ext cx="4654" cy="19"/>
            </a:xfrm>
            <a:prstGeom prst="line">
              <a:avLst/>
            </a:prstGeom>
            <a:solidFill>
              <a:schemeClr val="accent1"/>
            </a:solidFill>
            <a:ln w="31750" cap="flat" cmpd="sng" algn="ctr">
              <a:solidFill>
                <a:schemeClr val="tx1"/>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7" name="Object 3"/>
          <p:cNvGraphicFramePr/>
          <p:nvPr>
            <p:extLst>
              <p:ext uri="{D42A27DB-BD31-4B8C-83A1-F6EECF244321}">
                <p14:modId xmlns:p14="http://schemas.microsoft.com/office/powerpoint/2010/main" val="2307977670"/>
              </p:ext>
            </p:extLst>
          </p:nvPr>
        </p:nvGraphicFramePr>
        <p:xfrm>
          <a:off x="1676400" y="2127082"/>
          <a:ext cx="5011738" cy="830263"/>
        </p:xfrm>
        <a:graphic>
          <a:graphicData uri="http://schemas.openxmlformats.org/presentationml/2006/ole">
            <mc:AlternateContent xmlns:mc="http://schemas.openxmlformats.org/markup-compatibility/2006">
              <mc:Choice xmlns:v="urn:schemas-microsoft-com:vml" Requires="v">
                <p:oleObj spid="_x0000_s5175" r:id="rId3" imgW="2374900" imgH="393700" progId="">
                  <p:embed/>
                </p:oleObj>
              </mc:Choice>
              <mc:Fallback>
                <p:oleObj r:id="rId3" imgW="2374900" imgH="393700" progId="">
                  <p:embed/>
                  <p:pic>
                    <p:nvPicPr>
                      <p:cNvPr id="0" name="图片 3"/>
                      <p:cNvPicPr/>
                      <p:nvPr/>
                    </p:nvPicPr>
                    <p:blipFill>
                      <a:blip r:embed="rId4"/>
                      <a:stretch>
                        <a:fillRect/>
                      </a:stretch>
                    </p:blipFill>
                    <p:spPr>
                      <a:xfrm>
                        <a:off x="1676400" y="2127082"/>
                        <a:ext cx="5011738" cy="830263"/>
                      </a:xfrm>
                      <a:prstGeom prst="rect">
                        <a:avLst/>
                      </a:prstGeom>
                      <a:solidFill>
                        <a:schemeClr val="tx1"/>
                      </a:solidFill>
                      <a:ln w="38100">
                        <a:noFill/>
                        <a:miter/>
                      </a:ln>
                    </p:spPr>
                  </p:pic>
                </p:oleObj>
              </mc:Fallback>
            </mc:AlternateContent>
          </a:graphicData>
        </a:graphic>
      </p:graphicFrame>
      <p:graphicFrame>
        <p:nvGraphicFramePr>
          <p:cNvPr id="88068" name="Object 4"/>
          <p:cNvGraphicFramePr/>
          <p:nvPr>
            <p:extLst>
              <p:ext uri="{D42A27DB-BD31-4B8C-83A1-F6EECF244321}">
                <p14:modId xmlns:p14="http://schemas.microsoft.com/office/powerpoint/2010/main" val="2787011302"/>
              </p:ext>
            </p:extLst>
          </p:nvPr>
        </p:nvGraphicFramePr>
        <p:xfrm>
          <a:off x="838200" y="3017503"/>
          <a:ext cx="7010400" cy="1431925"/>
        </p:xfrm>
        <a:graphic>
          <a:graphicData uri="http://schemas.openxmlformats.org/presentationml/2006/ole">
            <mc:AlternateContent xmlns:mc="http://schemas.openxmlformats.org/markup-compatibility/2006">
              <mc:Choice xmlns:v="urn:schemas-microsoft-com:vml" Requires="v">
                <p:oleObj spid="_x0000_s5176" r:id="rId5" imgW="1676400" imgH="431800" progId="">
                  <p:embed/>
                </p:oleObj>
              </mc:Choice>
              <mc:Fallback>
                <p:oleObj r:id="rId5" imgW="1676400" imgH="431800" progId="">
                  <p:embed/>
                  <p:pic>
                    <p:nvPicPr>
                      <p:cNvPr id="0" name="图片 2"/>
                      <p:cNvPicPr/>
                      <p:nvPr/>
                    </p:nvPicPr>
                    <p:blipFill>
                      <a:blip r:embed="rId6"/>
                      <a:stretch>
                        <a:fillRect/>
                      </a:stretch>
                    </p:blipFill>
                    <p:spPr>
                      <a:xfrm>
                        <a:off x="838200" y="3017503"/>
                        <a:ext cx="7010400" cy="1431925"/>
                      </a:xfrm>
                      <a:prstGeom prst="rect">
                        <a:avLst/>
                      </a:prstGeom>
                      <a:solidFill>
                        <a:schemeClr val="tx1"/>
                      </a:solidFill>
                      <a:ln w="38100">
                        <a:noFill/>
                        <a:miter/>
                      </a:ln>
                    </p:spPr>
                  </p:pic>
                </p:oleObj>
              </mc:Fallback>
            </mc:AlternateContent>
          </a:graphicData>
        </a:graphic>
      </p:graphicFrame>
      <p:grpSp>
        <p:nvGrpSpPr>
          <p:cNvPr id="2" name="组合 3"/>
          <p:cNvGrpSpPr/>
          <p:nvPr/>
        </p:nvGrpSpPr>
        <p:grpSpPr>
          <a:xfrm>
            <a:off x="457200" y="76200"/>
            <a:ext cx="7543800" cy="1990725"/>
            <a:chOff x="1003300" y="762000"/>
            <a:chExt cx="7543800" cy="1990725"/>
          </a:xfrm>
        </p:grpSpPr>
        <p:pic>
          <p:nvPicPr>
            <p:cNvPr id="3077" name="图片 1"/>
            <p:cNvPicPr>
              <a:picLocks noChangeAspect="1"/>
            </p:cNvPicPr>
            <p:nvPr/>
          </p:nvPicPr>
          <p:blipFill>
            <a:blip r:embed="rId7"/>
            <a:stretch>
              <a:fillRect/>
            </a:stretch>
          </p:blipFill>
          <p:spPr>
            <a:xfrm>
              <a:off x="1003300" y="762000"/>
              <a:ext cx="7543800" cy="1990725"/>
            </a:xfrm>
            <a:prstGeom prst="rect">
              <a:avLst/>
            </a:prstGeom>
            <a:noFill/>
            <a:ln w="9525">
              <a:noFill/>
            </a:ln>
          </p:spPr>
        </p:pic>
        <p:pic>
          <p:nvPicPr>
            <p:cNvPr id="3078" name="图片 2"/>
            <p:cNvPicPr>
              <a:picLocks noChangeAspect="1"/>
            </p:cNvPicPr>
            <p:nvPr/>
          </p:nvPicPr>
          <p:blipFill>
            <a:blip r:embed="rId8"/>
            <a:stretch>
              <a:fillRect/>
            </a:stretch>
          </p:blipFill>
          <p:spPr>
            <a:xfrm>
              <a:off x="3886200" y="1219200"/>
              <a:ext cx="390178" cy="542591"/>
            </a:xfrm>
            <a:prstGeom prst="rect">
              <a:avLst/>
            </a:prstGeom>
            <a:noFill/>
            <a:ln w="9525">
              <a:noFill/>
            </a:ln>
          </p:spPr>
        </p:pic>
      </p:grpSp>
      <p:sp>
        <p:nvSpPr>
          <p:cNvPr id="3" name="矩形 2"/>
          <p:cNvSpPr/>
          <p:nvPr/>
        </p:nvSpPr>
        <p:spPr>
          <a:xfrm>
            <a:off x="228600" y="4724400"/>
            <a:ext cx="8915400" cy="1588127"/>
          </a:xfrm>
          <a:prstGeom prst="rect">
            <a:avLst/>
          </a:prstGeom>
        </p:spPr>
        <p:txBody>
          <a:bodyPr wrap="square">
            <a:spAutoFit/>
          </a:bodyPr>
          <a:lstStyle/>
          <a:p>
            <a:pPr>
              <a:lnSpc>
                <a:spcPct val="120000"/>
              </a:lnSpc>
              <a:spcBef>
                <a:spcPct val="20000"/>
              </a:spcBef>
              <a:buClr>
                <a:schemeClr val="hlink"/>
              </a:buClr>
              <a:buSzPct val="110000"/>
              <a:buFont typeface="Wingdings" panose="05000000000000000000" pitchFamily="2" charset="2"/>
            </a:pPr>
            <a:r>
              <a:rPr lang="en-US" altLang="zh-CN" dirty="0">
                <a:solidFill>
                  <a:schemeClr val="tx1"/>
                </a:solidFill>
                <a:latin typeface="Comic Sans MS" panose="030F0702030302020204" pitchFamily="66" charset="0"/>
                <a:ea typeface="华文新魏" pitchFamily="2" charset="-122"/>
              </a:rPr>
              <a:t>RFtrp</a:t>
            </a:r>
            <a:r>
              <a:rPr lang="en-US" altLang="zh-CN" baseline="-25000" dirty="0">
                <a:solidFill>
                  <a:schemeClr val="tx1"/>
                </a:solidFill>
                <a:latin typeface="Comic Sans MS" panose="030F0702030302020204" pitchFamily="66" charset="0"/>
                <a:ea typeface="华文新魏" pitchFamily="2" charset="-122"/>
              </a:rPr>
              <a:t>2</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tyr</a:t>
            </a:r>
            <a:r>
              <a:rPr lang="en-US" altLang="zh-CN" baseline="-25000" dirty="0">
                <a:solidFill>
                  <a:schemeClr val="tx1"/>
                </a:solidFill>
                <a:latin typeface="Comic Sans MS" panose="030F0702030302020204" pitchFamily="66" charset="0"/>
                <a:ea typeface="华文新魏" pitchFamily="2" charset="-122"/>
              </a:rPr>
              <a:t>1 </a:t>
            </a:r>
            <a:r>
              <a:rPr lang="zh-CN" altLang="en-US" dirty="0">
                <a:solidFill>
                  <a:schemeClr val="tx1"/>
                </a:solidFill>
              </a:rPr>
              <a:t>＝</a:t>
            </a:r>
            <a:r>
              <a:rPr lang="en-US" altLang="zh-CN" dirty="0">
                <a:solidFill>
                  <a:schemeClr val="tx1"/>
                </a:solidFill>
                <a:latin typeface="Comic Sans MS" panose="030F0702030302020204" pitchFamily="66" charset="0"/>
                <a:ea typeface="华文新魏" pitchFamily="2" charset="-122"/>
              </a:rPr>
              <a:t>(3660</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685</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2600</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1180) / (11940+107+2660+685+2600+1180)</a:t>
            </a:r>
          </a:p>
          <a:p>
            <a:pPr algn="just">
              <a:lnSpc>
                <a:spcPct val="120000"/>
              </a:lnSpc>
              <a:spcBef>
                <a:spcPct val="20000"/>
              </a:spcBef>
              <a:buClr>
                <a:schemeClr val="hlink"/>
              </a:buClr>
              <a:buSzPct val="110000"/>
              <a:buFont typeface="Wingdings" panose="05000000000000000000" pitchFamily="2" charset="2"/>
            </a:pPr>
            <a:r>
              <a:rPr lang="en-US" altLang="zh-CN" dirty="0">
                <a:solidFill>
                  <a:schemeClr val="tx1"/>
                </a:solidFill>
                <a:latin typeface="Comic Sans MS" panose="030F0702030302020204" pitchFamily="66" charset="0"/>
                <a:ea typeface="华文新魏" pitchFamily="2" charset="-122"/>
              </a:rPr>
              <a:t>                   </a:t>
            </a:r>
            <a:r>
              <a:rPr lang="zh-CN" altLang="en-US" dirty="0" smtClean="0">
                <a:solidFill>
                  <a:schemeClr val="tx1"/>
                </a:solidFill>
                <a:latin typeface="Comic Sans MS" panose="030F0702030302020204" pitchFamily="66" charset="0"/>
                <a:ea typeface="华文新魏" pitchFamily="2" charset="-122"/>
              </a:rPr>
              <a:t>＝</a:t>
            </a:r>
            <a:r>
              <a:rPr lang="en-US" altLang="zh-CN" dirty="0" smtClean="0">
                <a:solidFill>
                  <a:schemeClr val="tx1"/>
                </a:solidFill>
                <a:latin typeface="Comic Sans MS" panose="030F0702030302020204" pitchFamily="66" charset="0"/>
                <a:ea typeface="华文新魏" pitchFamily="2" charset="-122"/>
              </a:rPr>
              <a:t>8125</a:t>
            </a:r>
            <a:r>
              <a:rPr lang="en-US" altLang="zh-CN" dirty="0">
                <a:solidFill>
                  <a:schemeClr val="tx1"/>
                </a:solidFill>
                <a:latin typeface="Comic Sans MS" panose="030F0702030302020204" pitchFamily="66" charset="0"/>
                <a:ea typeface="华文新魏" pitchFamily="2" charset="-122"/>
              </a:rPr>
              <a:t>/ 20172</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40 %  </a:t>
            </a:r>
          </a:p>
          <a:p>
            <a:pPr algn="just">
              <a:lnSpc>
                <a:spcPct val="120000"/>
              </a:lnSpc>
              <a:spcBef>
                <a:spcPct val="20000"/>
              </a:spcBef>
              <a:buClr>
                <a:schemeClr val="hlink"/>
              </a:buClr>
              <a:buSzPct val="110000"/>
              <a:buFont typeface="Wingdings" panose="05000000000000000000" pitchFamily="2" charset="2"/>
            </a:pPr>
            <a:r>
              <a:rPr lang="en-US" altLang="zh-CN" dirty="0">
                <a:solidFill>
                  <a:schemeClr val="tx1"/>
                </a:solidFill>
                <a:latin typeface="Comic Sans MS" panose="030F0702030302020204" pitchFamily="66" charset="0"/>
                <a:ea typeface="华文新魏" pitchFamily="2" charset="-122"/>
              </a:rPr>
              <a:t>  RFhis</a:t>
            </a:r>
            <a:r>
              <a:rPr lang="en-US" altLang="zh-CN" baseline="-25000" dirty="0">
                <a:solidFill>
                  <a:schemeClr val="tx1"/>
                </a:solidFill>
                <a:latin typeface="Comic Sans MS" panose="030F0702030302020204" pitchFamily="66" charset="0"/>
                <a:ea typeface="华文新魏" pitchFamily="2" charset="-122"/>
              </a:rPr>
              <a:t>2</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tyr</a:t>
            </a:r>
            <a:r>
              <a:rPr lang="en-US" altLang="zh-CN" baseline="-25000" dirty="0">
                <a:solidFill>
                  <a:schemeClr val="tx1"/>
                </a:solidFill>
                <a:latin typeface="Comic Sans MS" panose="030F0702030302020204" pitchFamily="66" charset="0"/>
                <a:ea typeface="华文新魏" pitchFamily="2" charset="-122"/>
              </a:rPr>
              <a:t>1 </a:t>
            </a:r>
            <a:r>
              <a:rPr lang="zh-CN" altLang="en-US" dirty="0">
                <a:solidFill>
                  <a:schemeClr val="tx1"/>
                </a:solidFill>
              </a:rPr>
              <a:t>＝</a:t>
            </a:r>
            <a:r>
              <a:rPr lang="en-US" altLang="zh-CN" dirty="0">
                <a:solidFill>
                  <a:schemeClr val="tx1"/>
                </a:solidFill>
                <a:latin typeface="Comic Sans MS" panose="030F0702030302020204" pitchFamily="66" charset="0"/>
                <a:ea typeface="华文新魏" pitchFamily="2" charset="-122"/>
              </a:rPr>
              <a:t> (685+418+107+1180)/  (11940</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3660</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695</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418</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107</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1180)</a:t>
            </a:r>
          </a:p>
          <a:p>
            <a:pPr algn="just">
              <a:lnSpc>
                <a:spcPct val="120000"/>
              </a:lnSpc>
              <a:spcBef>
                <a:spcPct val="20000"/>
              </a:spcBef>
              <a:buClr>
                <a:schemeClr val="hlink"/>
              </a:buClr>
              <a:buSzPct val="110000"/>
              <a:buFont typeface="Wingdings" panose="05000000000000000000" pitchFamily="2" charset="2"/>
            </a:pPr>
            <a:r>
              <a:rPr lang="en-US" altLang="zh-CN" dirty="0">
                <a:solidFill>
                  <a:schemeClr val="tx1"/>
                </a:solidFill>
                <a:latin typeface="Comic Sans MS" panose="030F0702030302020204" pitchFamily="66" charset="0"/>
                <a:ea typeface="华文新魏" pitchFamily="2" charset="-122"/>
              </a:rPr>
              <a:t>                      </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2390/ 17990</a:t>
            </a:r>
            <a:r>
              <a:rPr lang="zh-CN" altLang="en-US" dirty="0">
                <a:solidFill>
                  <a:schemeClr val="tx1"/>
                </a:solidFill>
                <a:latin typeface="Comic Sans MS" panose="030F0702030302020204" pitchFamily="66" charset="0"/>
                <a:ea typeface="华文新魏" pitchFamily="2" charset="-122"/>
              </a:rPr>
              <a:t>＝</a:t>
            </a:r>
            <a:r>
              <a:rPr lang="en-US" altLang="zh-CN" dirty="0">
                <a:solidFill>
                  <a:schemeClr val="tx1"/>
                </a:solidFill>
                <a:latin typeface="Comic Sans MS" panose="030F0702030302020204" pitchFamily="66" charset="0"/>
                <a:ea typeface="华文新魏" pitchFamily="2" charset="-122"/>
              </a:rPr>
              <a:t>13 %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3"/>
          <p:cNvPicPr>
            <a:picLocks noChangeAspect="1"/>
          </p:cNvPicPr>
          <p:nvPr/>
        </p:nvPicPr>
        <p:blipFill>
          <a:blip r:embed="rId10">
            <a:lum bright="-20001" contrast="40000"/>
          </a:blip>
          <a:stretch>
            <a:fillRect/>
          </a:stretch>
        </p:blipFill>
        <p:spPr>
          <a:xfrm>
            <a:off x="152400" y="914695"/>
            <a:ext cx="8768204" cy="2006939"/>
          </a:xfrm>
          <a:prstGeom prst="rect">
            <a:avLst/>
          </a:prstGeom>
          <a:noFill/>
          <a:ln w="9525">
            <a:noFill/>
          </a:ln>
        </p:spPr>
      </p:pic>
      <p:sp>
        <p:nvSpPr>
          <p:cNvPr id="2" name="文本框 1"/>
          <p:cNvSpPr txBox="1"/>
          <p:nvPr/>
        </p:nvSpPr>
        <p:spPr>
          <a:xfrm>
            <a:off x="3048018" y="252518"/>
            <a:ext cx="3183885" cy="523220"/>
          </a:xfrm>
          <a:prstGeom prst="rect">
            <a:avLst/>
          </a:prstGeom>
          <a:noFill/>
        </p:spPr>
        <p:txBody>
          <a:bodyPr wrap="none" rtlCol="0">
            <a:spAutoFit/>
          </a:bodyPr>
          <a:lstStyle/>
          <a:p>
            <a:r>
              <a:rPr lang="en-US" altLang="zh-CN" sz="2800" dirty="0" err="1" smtClean="0"/>
              <a:t>RF</a:t>
            </a:r>
            <a:r>
              <a:rPr lang="en-US" altLang="zh-CN" dirty="0" err="1" smtClean="0"/>
              <a:t>trp-tyr</a:t>
            </a:r>
            <a:r>
              <a:rPr lang="zh-CN" altLang="en-US" sz="2400" dirty="0" smtClean="0"/>
              <a:t>是</a:t>
            </a:r>
            <a:r>
              <a:rPr lang="en-US" altLang="zh-CN" sz="2400" b="1" dirty="0" smtClean="0">
                <a:solidFill>
                  <a:srgbClr val="FF0000"/>
                </a:solidFill>
              </a:rPr>
              <a:t>47</a:t>
            </a:r>
            <a:r>
              <a:rPr lang="zh-CN" altLang="en-US" sz="2400" dirty="0" smtClean="0"/>
              <a:t>还是</a:t>
            </a:r>
            <a:r>
              <a:rPr lang="en-US" altLang="zh-CN" sz="2400" dirty="0" smtClean="0"/>
              <a:t>40</a:t>
            </a:r>
            <a:r>
              <a:rPr lang="zh-CN" altLang="en-US" sz="2400" dirty="0" smtClean="0"/>
              <a:t>？</a:t>
            </a:r>
            <a:endParaRPr lang="zh-CN" altLang="en-US" sz="2400" dirty="0"/>
          </a:p>
        </p:txBody>
      </p:sp>
      <p:grpSp>
        <p:nvGrpSpPr>
          <p:cNvPr id="4" name="组合 3"/>
          <p:cNvGrpSpPr/>
          <p:nvPr/>
        </p:nvGrpSpPr>
        <p:grpSpPr>
          <a:xfrm>
            <a:off x="1143000" y="3496990"/>
            <a:ext cx="3810036" cy="2228215"/>
            <a:chOff x="3857" y="6827"/>
            <a:chExt cx="6791" cy="3509"/>
          </a:xfrm>
        </p:grpSpPr>
        <p:grpSp>
          <p:nvGrpSpPr>
            <p:cNvPr id="5" name="组合 25"/>
            <p:cNvGrpSpPr/>
            <p:nvPr/>
          </p:nvGrpSpPr>
          <p:grpSpPr>
            <a:xfrm>
              <a:off x="3857" y="6827"/>
              <a:ext cx="6791" cy="3509"/>
              <a:chOff x="1474881" y="3198704"/>
              <a:chExt cx="5115372" cy="2929730"/>
            </a:xfrm>
          </p:grpSpPr>
          <p:sp>
            <p:nvSpPr>
              <p:cNvPr id="7" name="TextBox 12"/>
              <p:cNvSpPr txBox="1"/>
              <p:nvPr>
                <p:custDataLst>
                  <p:tags r:id="rId4"/>
                </p:custDataLst>
              </p:nvPr>
            </p:nvSpPr>
            <p:spPr>
              <a:xfrm>
                <a:off x="2272442" y="3946373"/>
                <a:ext cx="351791" cy="929255"/>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p>
            </p:txBody>
          </p:sp>
          <p:sp>
            <p:nvSpPr>
              <p:cNvPr id="8" name="TextBox 14"/>
              <p:cNvSpPr txBox="1"/>
              <p:nvPr>
                <p:custDataLst>
                  <p:tags r:id="rId5"/>
                </p:custDataLst>
              </p:nvPr>
            </p:nvSpPr>
            <p:spPr>
              <a:xfrm>
                <a:off x="3638549" y="3913906"/>
                <a:ext cx="351791" cy="929255"/>
              </a:xfrm>
              <a:prstGeom prst="rect">
                <a:avLst/>
              </a:prstGeom>
              <a:noFill/>
              <a:ln w="9525">
                <a:noFill/>
              </a:ln>
            </p:spPr>
            <p:txBody>
              <a:bodyPr wrap="square" anchor="t" anchorCtr="0">
                <a:spAutoFit/>
              </a:bodyPr>
              <a:lstStyle/>
              <a:p>
                <a:r>
                  <a:rPr lang="en-US" altLang="zh-CN" sz="4000" dirty="0">
                    <a:solidFill>
                      <a:schemeClr val="tx1">
                        <a:lumMod val="50000"/>
                      </a:schemeClr>
                    </a:solidFill>
                    <a:latin typeface="Arial" panose="020B0604020202020204" pitchFamily="34" charset="0"/>
                    <a:ea typeface="宋体" panose="02010600030101010101" pitchFamily="2" charset="-122"/>
                  </a:rPr>
                  <a:t>-</a:t>
                </a:r>
                <a:endParaRPr lang="zh-CN" altLang="en-US" sz="4000" dirty="0">
                  <a:solidFill>
                    <a:schemeClr val="tx1">
                      <a:lumMod val="50000"/>
                    </a:schemeClr>
                  </a:solidFill>
                  <a:latin typeface="Arial" panose="020B0604020202020204" pitchFamily="34" charset="0"/>
                  <a:ea typeface="宋体" panose="02010600030101010101" pitchFamily="2" charset="-122"/>
                </a:endParaRPr>
              </a:p>
            </p:txBody>
          </p:sp>
          <p:grpSp>
            <p:nvGrpSpPr>
              <p:cNvPr id="9" name="组合 24"/>
              <p:cNvGrpSpPr/>
              <p:nvPr/>
            </p:nvGrpSpPr>
            <p:grpSpPr>
              <a:xfrm>
                <a:off x="1474881" y="3198704"/>
                <a:ext cx="5115372" cy="2929730"/>
                <a:chOff x="1474881" y="3198704"/>
                <a:chExt cx="5115372" cy="2929730"/>
              </a:xfrm>
            </p:grpSpPr>
            <p:sp>
              <p:nvSpPr>
                <p:cNvPr id="10" name="椭圆 10"/>
                <p:cNvSpPr/>
                <p:nvPr>
                  <p:custDataLst>
                    <p:tags r:id="rId6"/>
                  </p:custDataLst>
                </p:nvPr>
              </p:nvSpPr>
              <p:spPr>
                <a:xfrm>
                  <a:off x="1474881" y="3995127"/>
                  <a:ext cx="5115372" cy="2133307"/>
                </a:xfrm>
                <a:prstGeom prst="ellipse">
                  <a:avLst/>
                </a:prstGeom>
                <a:noFill/>
                <a:ln w="57150" cap="flat" cmpd="sng">
                  <a:solidFill>
                    <a:schemeClr val="tx1"/>
                  </a:solidFill>
                  <a:prstDash val="solid"/>
                  <a:round/>
                  <a:headEnd type="none" w="med" len="med"/>
                  <a:tailEnd type="none" w="med" len="med"/>
                </a:ln>
              </p:spPr>
              <p:txBody>
                <a:bodyPr anchor="t" anchorCtr="0"/>
                <a:lstStyle/>
                <a:p>
                  <a:endParaRPr lang="zh-CN" altLang="en-US" dirty="0">
                    <a:latin typeface="Arial" panose="020B0604020202020204" pitchFamily="34" charset="0"/>
                    <a:ea typeface="宋体" panose="02010600030101010101" pitchFamily="2" charset="-122"/>
                  </a:endParaRPr>
                </a:p>
              </p:txBody>
            </p:sp>
            <p:sp>
              <p:nvSpPr>
                <p:cNvPr id="11" name="TextBox 11"/>
                <p:cNvSpPr txBox="1"/>
                <p:nvPr>
                  <p:custDataLst>
                    <p:tags r:id="rId7"/>
                  </p:custDataLst>
                </p:nvPr>
              </p:nvSpPr>
              <p:spPr>
                <a:xfrm>
                  <a:off x="2071459" y="3198704"/>
                  <a:ext cx="1214930" cy="607007"/>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trp</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sp>
              <p:nvSpPr>
                <p:cNvPr id="12" name="TextBox 13"/>
                <p:cNvSpPr txBox="1"/>
                <p:nvPr>
                  <p:custDataLst>
                    <p:tags r:id="rId8"/>
                  </p:custDataLst>
                </p:nvPr>
              </p:nvSpPr>
              <p:spPr>
                <a:xfrm>
                  <a:off x="4666631" y="3220417"/>
                  <a:ext cx="1027844" cy="607012"/>
                </a:xfrm>
                <a:prstGeom prst="rect">
                  <a:avLst/>
                </a:prstGeom>
                <a:noFill/>
                <a:ln w="9525">
                  <a:noFill/>
                </a:ln>
              </p:spPr>
              <p:txBody>
                <a:bodyPr wrap="square" anchor="t" anchorCtr="0">
                  <a:spAutoFit/>
                </a:bodyPr>
                <a:lstStyle/>
                <a:p>
                  <a:r>
                    <a:rPr lang="en-US" altLang="zh-CN" sz="2400" dirty="0" err="1" smtClean="0">
                      <a:latin typeface="Arial" panose="020B0604020202020204" pitchFamily="34" charset="0"/>
                      <a:ea typeface="宋体" panose="02010600030101010101" pitchFamily="2" charset="-122"/>
                    </a:rPr>
                    <a:t>tyr</a:t>
                  </a:r>
                  <a:r>
                    <a:rPr lang="en-US" altLang="zh-CN" sz="3200" baseline="30000" dirty="0" smtClean="0">
                      <a:latin typeface="Arial" panose="020B0604020202020204" pitchFamily="34" charset="0"/>
                      <a:ea typeface="宋体" panose="02010600030101010101" pitchFamily="2" charset="-122"/>
                    </a:rPr>
                    <a:t>+</a:t>
                  </a:r>
                  <a:endParaRPr lang="zh-CN" altLang="en-US" sz="3200" baseline="30000" dirty="0">
                    <a:latin typeface="Arial" panose="020B0604020202020204" pitchFamily="34" charset="0"/>
                    <a:ea typeface="宋体" panose="02010600030101010101" pitchFamily="2" charset="-122"/>
                  </a:endParaRPr>
                </a:p>
              </p:txBody>
            </p:sp>
          </p:grpSp>
        </p:grpSp>
        <p:cxnSp>
          <p:nvCxnSpPr>
            <p:cNvPr id="6" name="直接连接符 5"/>
            <p:cNvCxnSpPr/>
            <p:nvPr>
              <p:custDataLst>
                <p:tags r:id="rId3"/>
              </p:custDataLst>
            </p:nvPr>
          </p:nvCxnSpPr>
          <p:spPr>
            <a:xfrm>
              <a:off x="3857" y="7554"/>
              <a:ext cx="6791" cy="24"/>
            </a:xfrm>
            <a:prstGeom prst="line">
              <a:avLst/>
            </a:prstGeom>
            <a:solidFill>
              <a:schemeClr val="accent1"/>
            </a:solidFill>
            <a:ln w="31750" cap="flat" cmpd="sng" algn="ctr">
              <a:solidFill>
                <a:schemeClr val="tx1"/>
              </a:solidFill>
              <a:prstDash val="solid"/>
              <a:round/>
              <a:headEnd type="none" w="med" len="med"/>
              <a:tailEnd type="none" w="med" len="med"/>
            </a:ln>
          </p:spPr>
        </p:cxnSp>
      </p:grpSp>
      <p:sp>
        <p:nvSpPr>
          <p:cNvPr id="14" name="TextBox 13"/>
          <p:cNvSpPr txBox="1"/>
          <p:nvPr>
            <p:custDataLst>
              <p:tags r:id="rId1"/>
            </p:custDataLst>
          </p:nvPr>
        </p:nvSpPr>
        <p:spPr>
          <a:xfrm>
            <a:off x="2553813" y="3496990"/>
            <a:ext cx="765560" cy="460371"/>
          </a:xfrm>
          <a:prstGeom prst="rect">
            <a:avLst/>
          </a:prstGeom>
          <a:noFill/>
          <a:ln w="9525">
            <a:noFill/>
          </a:ln>
        </p:spPr>
        <p:txBody>
          <a:bodyPr wrap="square" anchor="t" anchorCtr="0">
            <a:spAutoFit/>
          </a:bodyPr>
          <a:lstStyle/>
          <a:p>
            <a:r>
              <a:rPr lang="en-US" altLang="zh-CN" sz="2400" dirty="0" smtClean="0">
                <a:solidFill>
                  <a:schemeClr val="tx1">
                    <a:lumMod val="50000"/>
                  </a:schemeClr>
                </a:solidFill>
                <a:latin typeface="Arial" panose="020B0604020202020204" pitchFamily="34" charset="0"/>
                <a:ea typeface="宋体" panose="02010600030101010101" pitchFamily="2" charset="-122"/>
              </a:rPr>
              <a:t>his</a:t>
            </a:r>
            <a:r>
              <a:rPr lang="en-US" altLang="zh-CN" sz="3200" baseline="30000" dirty="0" smtClean="0">
                <a:solidFill>
                  <a:schemeClr val="tx1">
                    <a:lumMod val="50000"/>
                  </a:schemeClr>
                </a:solidFill>
                <a:latin typeface="Arial" panose="020B0604020202020204" pitchFamily="34" charset="0"/>
                <a:ea typeface="宋体" panose="02010600030101010101" pitchFamily="2" charset="-122"/>
              </a:rPr>
              <a:t>+</a:t>
            </a:r>
            <a:endParaRPr lang="zh-CN" altLang="en-US" sz="3200" baseline="30000" dirty="0">
              <a:solidFill>
                <a:schemeClr val="tx1">
                  <a:lumMod val="50000"/>
                </a:schemeClr>
              </a:solidFill>
              <a:latin typeface="Arial" panose="020B0604020202020204" pitchFamily="34" charset="0"/>
              <a:ea typeface="宋体" panose="02010600030101010101" pitchFamily="2" charset="-122"/>
            </a:endParaRPr>
          </a:p>
        </p:txBody>
      </p:sp>
      <p:sp>
        <p:nvSpPr>
          <p:cNvPr id="15" name="TextBox 14"/>
          <p:cNvSpPr txBox="1"/>
          <p:nvPr>
            <p:custDataLst>
              <p:tags r:id="rId2"/>
            </p:custDataLst>
          </p:nvPr>
        </p:nvSpPr>
        <p:spPr>
          <a:xfrm>
            <a:off x="3772051" y="4010955"/>
            <a:ext cx="262021" cy="706748"/>
          </a:xfrm>
          <a:prstGeom prst="rect">
            <a:avLst/>
          </a:prstGeom>
          <a:noFill/>
          <a:ln w="9525">
            <a:noFill/>
          </a:ln>
        </p:spPr>
        <p:txBody>
          <a:bodyPr wrap="square" anchor="t" anchorCtr="0">
            <a:spAutoFit/>
          </a:bodyPr>
          <a:lstStyle/>
          <a:p>
            <a:r>
              <a:rPr lang="en-US" altLang="zh-CN" sz="4000" dirty="0">
                <a:latin typeface="Arial" panose="020B0604020202020204" pitchFamily="34" charset="0"/>
                <a:ea typeface="宋体" panose="02010600030101010101" pitchFamily="2" charset="-122"/>
              </a:rPr>
              <a:t>-</a:t>
            </a:r>
            <a:endParaRPr lang="zh-CN" altLang="en-US" sz="4000" dirty="0">
              <a:latin typeface="Arial" panose="020B0604020202020204" pitchFamily="34" charset="0"/>
              <a:ea typeface="宋体" panose="02010600030101010101" pitchFamily="2" charset="-122"/>
            </a:endParaRPr>
          </a:p>
        </p:txBody>
      </p:sp>
      <p:cxnSp>
        <p:nvCxnSpPr>
          <p:cNvPr id="16" name="直接箭头连接符 15"/>
          <p:cNvCxnSpPr/>
          <p:nvPr/>
        </p:nvCxnSpPr>
        <p:spPr>
          <a:xfrm>
            <a:off x="1524000" y="3671519"/>
            <a:ext cx="0" cy="931157"/>
          </a:xfrm>
          <a:prstGeom prst="straightConnector1">
            <a:avLst/>
          </a:prstGeom>
          <a:solidFill>
            <a:schemeClr val="accent1"/>
          </a:solidFill>
          <a:ln w="31750" cap="flat" cmpd="sng" algn="ctr">
            <a:solidFill>
              <a:srgbClr val="FFFF00"/>
            </a:solidFill>
            <a:prstDash val="solid"/>
            <a:round/>
            <a:headEnd type="triangle"/>
            <a:tailEnd type="triangle"/>
          </a:ln>
        </p:spPr>
      </p:cxnSp>
      <p:cxnSp>
        <p:nvCxnSpPr>
          <p:cNvPr id="18" name="直接箭头连接符 17"/>
          <p:cNvCxnSpPr/>
          <p:nvPr/>
        </p:nvCxnSpPr>
        <p:spPr>
          <a:xfrm>
            <a:off x="4419600" y="3680721"/>
            <a:ext cx="0" cy="931157"/>
          </a:xfrm>
          <a:prstGeom prst="straightConnector1">
            <a:avLst/>
          </a:prstGeom>
          <a:solidFill>
            <a:schemeClr val="accent1"/>
          </a:solidFill>
          <a:ln w="31750" cap="flat" cmpd="sng" algn="ctr">
            <a:solidFill>
              <a:srgbClr val="FFFF00"/>
            </a:solidFill>
            <a:prstDash val="solid"/>
            <a:round/>
            <a:headEnd type="triangle"/>
            <a:tailEnd type="triangle"/>
          </a:ln>
        </p:spPr>
      </p:cxnSp>
      <p:cxnSp>
        <p:nvCxnSpPr>
          <p:cNvPr id="19" name="直接箭头连接符 18"/>
          <p:cNvCxnSpPr/>
          <p:nvPr/>
        </p:nvCxnSpPr>
        <p:spPr>
          <a:xfrm>
            <a:off x="2438400" y="3637133"/>
            <a:ext cx="0" cy="931157"/>
          </a:xfrm>
          <a:prstGeom prst="straightConnector1">
            <a:avLst/>
          </a:prstGeom>
          <a:solidFill>
            <a:schemeClr val="accent1"/>
          </a:solidFill>
          <a:ln w="31750" cap="flat" cmpd="sng" algn="ctr">
            <a:solidFill>
              <a:schemeClr val="tx1">
                <a:lumMod val="65000"/>
              </a:schemeClr>
            </a:solidFill>
            <a:prstDash val="solid"/>
            <a:round/>
            <a:headEnd type="triangle"/>
            <a:tailEnd type="triangle"/>
          </a:ln>
        </p:spPr>
      </p:cxnSp>
      <p:cxnSp>
        <p:nvCxnSpPr>
          <p:cNvPr id="20" name="直接箭头连接符 19"/>
          <p:cNvCxnSpPr/>
          <p:nvPr/>
        </p:nvCxnSpPr>
        <p:spPr>
          <a:xfrm>
            <a:off x="3429000" y="3659910"/>
            <a:ext cx="0" cy="931157"/>
          </a:xfrm>
          <a:prstGeom prst="straightConnector1">
            <a:avLst/>
          </a:prstGeom>
          <a:solidFill>
            <a:schemeClr val="accent1"/>
          </a:solidFill>
          <a:ln w="31750" cap="flat" cmpd="sng" algn="ctr">
            <a:solidFill>
              <a:schemeClr val="tx1">
                <a:lumMod val="65000"/>
              </a:schemeClr>
            </a:solidFill>
            <a:prstDash val="solid"/>
            <a:round/>
            <a:headEnd type="triangle"/>
            <a:tailEnd type="triangle"/>
          </a:ln>
        </p:spPr>
      </p:cxnSp>
      <p:sp>
        <p:nvSpPr>
          <p:cNvPr id="17" name="文本框 16"/>
          <p:cNvSpPr txBox="1"/>
          <p:nvPr/>
        </p:nvSpPr>
        <p:spPr>
          <a:xfrm>
            <a:off x="5196675" y="3624254"/>
            <a:ext cx="3486559" cy="1815882"/>
          </a:xfrm>
          <a:prstGeom prst="rect">
            <a:avLst/>
          </a:prstGeom>
          <a:noFill/>
        </p:spPr>
        <p:txBody>
          <a:bodyPr wrap="square" rtlCol="0">
            <a:spAutoFit/>
          </a:bodyPr>
          <a:lstStyle/>
          <a:p>
            <a:r>
              <a:rPr lang="zh-CN" altLang="en-US" sz="2800" dirty="0" smtClean="0"/>
              <a:t>有一部分</a:t>
            </a:r>
            <a:r>
              <a:rPr lang="en-US" altLang="zh-CN" sz="2800" dirty="0" smtClean="0"/>
              <a:t>++</a:t>
            </a:r>
            <a:r>
              <a:rPr lang="zh-CN" altLang="en-US" sz="2800" dirty="0" smtClean="0"/>
              <a:t>实际上是在</a:t>
            </a:r>
            <a:r>
              <a:rPr lang="en-US" altLang="zh-CN" sz="2800" dirty="0" err="1" smtClean="0"/>
              <a:t>trp</a:t>
            </a:r>
            <a:r>
              <a:rPr lang="en-US" altLang="zh-CN" sz="2800" dirty="0" smtClean="0"/>
              <a:t>-try</a:t>
            </a:r>
            <a:r>
              <a:rPr lang="zh-CN" altLang="en-US" sz="2800" dirty="0" smtClean="0"/>
              <a:t>间发生了双交换，但没算入重组子项，值偏小。</a:t>
            </a:r>
            <a:endParaRPr lang="zh-CN" altLang="en-US" sz="28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2286000" y="304800"/>
            <a:ext cx="5029200" cy="762000"/>
          </a:xfrm>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8.6.2 </a:t>
            </a:r>
            <a:r>
              <a:rPr lang="zh-CN" altLang="en-US" sz="3200" dirty="0">
                <a:solidFill>
                  <a:srgbClr val="FFFF00"/>
                </a:solidFill>
                <a:latin typeface="黑体" panose="02010609060101010101" pitchFamily="49" charset="-122"/>
                <a:ea typeface="黑体" panose="02010609060101010101" pitchFamily="49" charset="-122"/>
              </a:rPr>
              <a:t>细菌的转导与作图</a:t>
            </a:r>
          </a:p>
        </p:txBody>
      </p:sp>
      <p:sp>
        <p:nvSpPr>
          <p:cNvPr id="82947" name="内容占位符 2"/>
          <p:cNvSpPr>
            <a:spLocks noGrp="1"/>
          </p:cNvSpPr>
          <p:nvPr>
            <p:ph idx="1"/>
          </p:nvPr>
        </p:nvSpPr>
        <p:spPr>
          <a:xfrm>
            <a:off x="304800" y="990600"/>
            <a:ext cx="8455025" cy="1066800"/>
          </a:xfrm>
        </p:spPr>
        <p:txBody>
          <a:bodyPr vert="horz" wrap="square" lIns="91440" tIns="45720" rIns="91440" bIns="45720" anchor="t" anchorCtr="0"/>
          <a:lstStyle/>
          <a:p>
            <a:pPr marL="0" indent="0">
              <a:buNone/>
            </a:pPr>
            <a:r>
              <a:rPr lang="zh-CN" altLang="en-US" sz="2400" dirty="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1</a:t>
            </a:r>
            <a:r>
              <a:rPr lang="zh-CN" altLang="en-US" sz="2400" dirty="0">
                <a:solidFill>
                  <a:srgbClr val="FFFF00"/>
                </a:solidFill>
                <a:latin typeface="黑体" panose="02010609060101010101" pitchFamily="49" charset="-122"/>
                <a:ea typeface="黑体" panose="02010609060101010101" pitchFamily="49" charset="-122"/>
              </a:rPr>
              <a:t>）细菌转导的发现</a:t>
            </a:r>
            <a:endParaRPr lang="en-US" altLang="zh-CN" sz="2400" dirty="0">
              <a:solidFill>
                <a:srgbClr val="FFFF00"/>
              </a:solidFill>
              <a:latin typeface="黑体" panose="02010609060101010101" pitchFamily="49" charset="-122"/>
              <a:ea typeface="黑体" panose="02010609060101010101" pitchFamily="49" charset="-122"/>
            </a:endParaRPr>
          </a:p>
          <a:p>
            <a:pPr marL="0" indent="0">
              <a:lnSpc>
                <a:spcPts val="3400"/>
              </a:lnSpc>
              <a:spcBef>
                <a:spcPct val="0"/>
              </a:spcBef>
              <a:buNone/>
            </a:pP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 </a:t>
            </a:r>
            <a:r>
              <a:rPr lang="en-US" altLang="zh-CN" sz="2400" dirty="0">
                <a:solidFill>
                  <a:srgbClr val="FFFF00"/>
                </a:solidFill>
                <a:latin typeface="黑体" panose="02010609060101010101" pitchFamily="49" charset="-122"/>
                <a:ea typeface="黑体" panose="02010609060101010101" pitchFamily="49" charset="-122"/>
              </a:rPr>
              <a:t>LT22 </a:t>
            </a:r>
            <a:r>
              <a:rPr lang="en-US" altLang="zh-CN" sz="2400" i="1" dirty="0">
                <a:solidFill>
                  <a:srgbClr val="FFFF00"/>
                </a:solidFill>
                <a:latin typeface="黑体" panose="02010609060101010101" pitchFamily="49" charset="-122"/>
                <a:ea typeface="黑体" panose="02010609060101010101" pitchFamily="49" charset="-122"/>
              </a:rPr>
              <a:t>phe-trp-tyr-his+</a:t>
            </a:r>
            <a:r>
              <a:rPr lang="en-US" altLang="zh-CN" sz="2400" dirty="0">
                <a:solidFill>
                  <a:srgbClr val="FFFF00"/>
                </a:solidFill>
                <a:latin typeface="黑体" panose="02010609060101010101" pitchFamily="49" charset="-122"/>
                <a:ea typeface="黑体" panose="02010609060101010101" pitchFamily="49" charset="-122"/>
              </a:rPr>
              <a:t>×LT2 </a:t>
            </a:r>
            <a:r>
              <a:rPr lang="en-US" altLang="zh-CN" sz="2400" i="1" dirty="0">
                <a:solidFill>
                  <a:srgbClr val="FFFF00"/>
                </a:solidFill>
                <a:latin typeface="黑体" panose="02010609060101010101" pitchFamily="49" charset="-122"/>
                <a:ea typeface="黑体" panose="02010609060101010101" pitchFamily="49" charset="-122"/>
              </a:rPr>
              <a:t>phe+trp+tyr+his-</a:t>
            </a:r>
          </a:p>
        </p:txBody>
      </p:sp>
      <p:pic>
        <p:nvPicPr>
          <p:cNvPr id="50180" name="图片 3" descr="image212.tif"/>
          <p:cNvPicPr>
            <a:picLocks noChangeAspect="1"/>
          </p:cNvPicPr>
          <p:nvPr/>
        </p:nvPicPr>
        <p:blipFill>
          <a:blip r:embed="rId2"/>
          <a:stretch>
            <a:fillRect/>
          </a:stretch>
        </p:blipFill>
        <p:spPr>
          <a:xfrm>
            <a:off x="1905000" y="1905000"/>
            <a:ext cx="5562600" cy="4614862"/>
          </a:xfrm>
          <a:prstGeom prst="rect">
            <a:avLst/>
          </a:prstGeom>
          <a:noFill/>
          <a:ln w="9525">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p:cNvSpPr>
            <a:spLocks noGrp="1"/>
          </p:cNvSpPr>
          <p:nvPr>
            <p:ph idx="1"/>
          </p:nvPr>
        </p:nvSpPr>
        <p:spPr>
          <a:xfrm>
            <a:off x="228600" y="762000"/>
            <a:ext cx="8686800" cy="5715000"/>
          </a:xfrm>
        </p:spPr>
        <p:txBody>
          <a:bodyPr vert="horz" wrap="square" lIns="91440" tIns="45720" rIns="91440" bIns="45720" anchor="t" anchorCtr="0"/>
          <a:lstStyle/>
          <a:p>
            <a:pPr marL="0" indent="0">
              <a:lnSpc>
                <a:spcPct val="150000"/>
              </a:lnSpc>
              <a:spcBef>
                <a:spcPct val="0"/>
              </a:spcBef>
              <a:buNone/>
            </a:pPr>
            <a:r>
              <a:rPr lang="zh-CN" altLang="en-US" sz="2400" dirty="0" smtClean="0">
                <a:solidFill>
                  <a:srgbClr val="FFFF00"/>
                </a:solidFill>
                <a:latin typeface="Times New Roman" panose="02020603050405020304" pitchFamily="18" charset="0"/>
                <a:ea typeface="黑体" panose="02010609060101010101" pitchFamily="49" charset="-122"/>
              </a:rPr>
              <a:t>进一步</a:t>
            </a:r>
            <a:r>
              <a:rPr lang="zh-CN" altLang="en-US" sz="2400" dirty="0">
                <a:solidFill>
                  <a:srgbClr val="FFFF00"/>
                </a:solidFill>
                <a:latin typeface="Times New Roman" panose="02020603050405020304" pitchFamily="18" charset="0"/>
                <a:ea typeface="黑体" panose="02010609060101010101" pitchFamily="49" charset="-122"/>
              </a:rPr>
              <a:t>实验证明在两个菌株之间传递遗传物质的因子是沙门氏菌中的一种温和噬菌体</a:t>
            </a:r>
            <a:r>
              <a:rPr lang="en-US" altLang="zh-CN" sz="2400" dirty="0">
                <a:solidFill>
                  <a:srgbClr val="FFFF00"/>
                </a:solidFill>
                <a:latin typeface="Times New Roman" panose="02020603050405020304" pitchFamily="18" charset="0"/>
                <a:ea typeface="黑体" panose="02010609060101010101" pitchFamily="49" charset="-122"/>
              </a:rPr>
              <a:t>P22</a:t>
            </a:r>
            <a:r>
              <a:rPr lang="zh-CN" altLang="en-US" sz="2400" dirty="0" smtClean="0">
                <a:latin typeface="Times New Roman" panose="02020603050405020304" pitchFamily="18" charset="0"/>
                <a:ea typeface="黑体" panose="02010609060101010101" pitchFamily="49" charset="-122"/>
              </a:rPr>
              <a:t>，滤</a:t>
            </a:r>
            <a:r>
              <a:rPr lang="zh-CN" altLang="en-US" sz="2400" dirty="0">
                <a:latin typeface="Times New Roman" panose="02020603050405020304" pitchFamily="18" charset="0"/>
                <a:ea typeface="黑体" panose="02010609060101010101" pitchFamily="49" charset="-122"/>
              </a:rPr>
              <a:t>板孔径</a:t>
            </a:r>
            <a:r>
              <a:rPr lang="zh-CN" altLang="en-US" sz="2400" dirty="0" smtClean="0">
                <a:latin typeface="Times New Roman" panose="02020603050405020304" pitchFamily="18" charset="0"/>
                <a:ea typeface="黑体" panose="02010609060101010101" pitchFamily="49" charset="-122"/>
              </a:rPr>
              <a:t>允许</a:t>
            </a:r>
            <a:r>
              <a:rPr lang="en-US" altLang="zh-CN" sz="2400" dirty="0" smtClean="0">
                <a:latin typeface="Times New Roman" panose="02020603050405020304" pitchFamily="18" charset="0"/>
                <a:ea typeface="黑体" panose="02010609060101010101" pitchFamily="49" charset="-122"/>
              </a:rPr>
              <a:t>P22</a:t>
            </a:r>
            <a:r>
              <a:rPr lang="zh-CN" altLang="en-US" sz="2400" dirty="0" smtClean="0">
                <a:latin typeface="Times New Roman" panose="02020603050405020304" pitchFamily="18" charset="0"/>
                <a:ea typeface="黑体" panose="02010609060101010101" pitchFamily="49" charset="-122"/>
              </a:rPr>
              <a:t>通过。</a:t>
            </a:r>
            <a:endParaRPr lang="en-US" altLang="zh-CN" sz="2400" dirty="0" smtClean="0">
              <a:latin typeface="Times New Roman" panose="02020603050405020304" pitchFamily="18" charset="0"/>
              <a:ea typeface="黑体" panose="02010609060101010101" pitchFamily="49" charset="-122"/>
            </a:endParaRPr>
          </a:p>
          <a:p>
            <a:pPr marL="0" indent="0">
              <a:lnSpc>
                <a:spcPct val="150000"/>
              </a:lnSpc>
              <a:spcBef>
                <a:spcPct val="0"/>
              </a:spcBef>
              <a:buNone/>
            </a:pPr>
            <a:r>
              <a:rPr lang="en-US" altLang="zh-CN" sz="2400" dirty="0" smtClean="0">
                <a:solidFill>
                  <a:srgbClr val="FFFF00"/>
                </a:solidFill>
                <a:latin typeface="Times New Roman" panose="02020603050405020304" pitchFamily="18" charset="0"/>
                <a:ea typeface="黑体" panose="02010609060101010101" pitchFamily="49" charset="-122"/>
              </a:rPr>
              <a:t>LT22</a:t>
            </a:r>
            <a:r>
              <a:rPr lang="zh-CN" altLang="en-US" sz="2400" dirty="0">
                <a:solidFill>
                  <a:srgbClr val="FFFF00"/>
                </a:solidFill>
                <a:latin typeface="Times New Roman" panose="02020603050405020304" pitchFamily="18" charset="0"/>
                <a:ea typeface="黑体" panose="02010609060101010101" pitchFamily="49" charset="-122"/>
              </a:rPr>
              <a:t>是携带了</a:t>
            </a:r>
            <a:r>
              <a:rPr lang="en-US" altLang="zh-CN" sz="2400" dirty="0">
                <a:solidFill>
                  <a:srgbClr val="FFFF00"/>
                </a:solidFill>
                <a:latin typeface="Times New Roman" panose="02020603050405020304" pitchFamily="18" charset="0"/>
                <a:ea typeface="黑体" panose="02010609060101010101" pitchFamily="49" charset="-122"/>
              </a:rPr>
              <a:t>P22</a:t>
            </a:r>
            <a:r>
              <a:rPr lang="zh-CN" altLang="en-US" sz="2400" dirty="0">
                <a:solidFill>
                  <a:srgbClr val="FFFF00"/>
                </a:solidFill>
                <a:latin typeface="Times New Roman" panose="02020603050405020304" pitchFamily="18" charset="0"/>
                <a:ea typeface="黑体" panose="02010609060101010101" pitchFamily="49" charset="-122"/>
              </a:rPr>
              <a:t>原噬菌体的溶源性细菌</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LT2</a:t>
            </a:r>
            <a:r>
              <a:rPr lang="zh-CN" altLang="en-US" sz="2400" dirty="0">
                <a:latin typeface="Times New Roman" panose="02020603050405020304" pitchFamily="18" charset="0"/>
                <a:ea typeface="黑体" panose="02010609060101010101" pitchFamily="49" charset="-122"/>
              </a:rPr>
              <a:t>是对</a:t>
            </a:r>
            <a:r>
              <a:rPr lang="en-US" altLang="zh-CN" sz="2400" dirty="0">
                <a:latin typeface="Times New Roman" panose="02020603050405020304" pitchFamily="18" charset="0"/>
                <a:ea typeface="黑体" panose="02010609060101010101" pitchFamily="49" charset="-122"/>
              </a:rPr>
              <a:t>P22</a:t>
            </a:r>
            <a:r>
              <a:rPr lang="zh-CN" altLang="en-US" sz="2400" dirty="0">
                <a:latin typeface="Times New Roman" panose="02020603050405020304" pitchFamily="18" charset="0"/>
                <a:ea typeface="黑体" panose="02010609060101010101" pitchFamily="49" charset="-122"/>
              </a:rPr>
              <a:t>敏感的非溶源性细菌</a:t>
            </a:r>
            <a:r>
              <a:rPr lang="zh-CN" altLang="en-US" sz="2400" dirty="0" smtClean="0">
                <a:latin typeface="Times New Roman" panose="02020603050405020304" pitchFamily="18" charset="0"/>
                <a:ea typeface="黑体" panose="02010609060101010101" pitchFamily="49" charset="-122"/>
              </a:rPr>
              <a:t>。</a:t>
            </a:r>
            <a:r>
              <a:rPr lang="zh-CN" altLang="en-US" sz="2400" dirty="0" smtClean="0">
                <a:latin typeface="Times New Roman" panose="02020603050405020304" pitchFamily="18" charset="0"/>
                <a:ea typeface="黑体" panose="02010609060101010101" pitchFamily="49" charset="-122"/>
              </a:rPr>
              <a:t>在</a:t>
            </a:r>
            <a:r>
              <a:rPr lang="zh-CN" altLang="en-US" sz="2400" dirty="0">
                <a:latin typeface="Times New Roman" panose="02020603050405020304" pitchFamily="18" charset="0"/>
                <a:ea typeface="黑体" panose="02010609060101010101" pitchFamily="49" charset="-122"/>
              </a:rPr>
              <a:t>培养过程中，少数</a:t>
            </a:r>
            <a:r>
              <a:rPr lang="en-US" altLang="zh-CN" sz="2400" dirty="0">
                <a:latin typeface="Times New Roman" panose="02020603050405020304" pitchFamily="18" charset="0"/>
                <a:ea typeface="黑体" panose="02010609060101010101" pitchFamily="49" charset="-122"/>
              </a:rPr>
              <a:t>LT22</a:t>
            </a:r>
            <a:r>
              <a:rPr lang="zh-CN" altLang="en-US" sz="2400" dirty="0">
                <a:latin typeface="Times New Roman" panose="02020603050405020304" pitchFamily="18" charset="0"/>
                <a:ea typeface="黑体" panose="02010609060101010101" pitchFamily="49" charset="-122"/>
              </a:rPr>
              <a:t>细菌自溶释放出游离的</a:t>
            </a:r>
            <a:r>
              <a:rPr lang="en-US" altLang="zh-CN" sz="2400" dirty="0">
                <a:latin typeface="Times New Roman" panose="02020603050405020304" pitchFamily="18" charset="0"/>
                <a:ea typeface="黑体" panose="02010609060101010101" pitchFamily="49" charset="-122"/>
              </a:rPr>
              <a:t>P22</a:t>
            </a:r>
            <a:r>
              <a:rPr lang="zh-CN" altLang="en-US" sz="2400" dirty="0">
                <a:latin typeface="Times New Roman" panose="02020603050405020304" pitchFamily="18" charset="0"/>
                <a:ea typeface="黑体" panose="02010609060101010101" pitchFamily="49" charset="-122"/>
              </a:rPr>
              <a:t>，而这种游离的</a:t>
            </a:r>
            <a:r>
              <a:rPr lang="en-US" altLang="zh-CN" sz="2400" dirty="0">
                <a:latin typeface="Times New Roman" panose="02020603050405020304" pitchFamily="18" charset="0"/>
                <a:ea typeface="黑体" panose="02010609060101010101" pitchFamily="49" charset="-122"/>
              </a:rPr>
              <a:t>P22</a:t>
            </a:r>
            <a:r>
              <a:rPr lang="zh-CN" altLang="en-US" sz="2400" dirty="0">
                <a:latin typeface="Times New Roman" panose="02020603050405020304" pitchFamily="18" charset="0"/>
                <a:ea typeface="黑体" panose="02010609060101010101" pitchFamily="49" charset="-122"/>
              </a:rPr>
              <a:t>感染并裂解</a:t>
            </a:r>
            <a:r>
              <a:rPr lang="en-US" altLang="zh-CN" sz="2400" dirty="0">
                <a:latin typeface="Times New Roman" panose="02020603050405020304" pitchFamily="18" charset="0"/>
                <a:ea typeface="黑体" panose="02010609060101010101" pitchFamily="49" charset="-122"/>
              </a:rPr>
              <a:t>LT2</a:t>
            </a:r>
            <a:r>
              <a:rPr lang="zh-CN" altLang="en-US" sz="2400" dirty="0">
                <a:latin typeface="Times New Roman" panose="02020603050405020304" pitchFamily="18" charset="0"/>
                <a:ea typeface="黑体" panose="02010609060101010101" pitchFamily="49" charset="-122"/>
              </a:rPr>
              <a:t>细菌，</a:t>
            </a:r>
            <a:r>
              <a:rPr lang="zh-CN" altLang="en-US" sz="2400" dirty="0">
                <a:solidFill>
                  <a:srgbClr val="FFFF00"/>
                </a:solidFill>
                <a:latin typeface="Times New Roman" panose="02020603050405020304" pitchFamily="18" charset="0"/>
                <a:ea typeface="黑体" panose="02010609060101010101" pitchFamily="49" charset="-122"/>
              </a:rPr>
              <a:t>在裂解过程中，宿主</a:t>
            </a:r>
            <a:r>
              <a:rPr lang="en-US" altLang="zh-CN" sz="2400" dirty="0">
                <a:solidFill>
                  <a:srgbClr val="FFFF00"/>
                </a:solidFill>
                <a:latin typeface="Times New Roman" panose="02020603050405020304" pitchFamily="18" charset="0"/>
                <a:ea typeface="黑体" panose="02010609060101010101" pitchFamily="49" charset="-122"/>
              </a:rPr>
              <a:t>LT2</a:t>
            </a:r>
            <a:r>
              <a:rPr lang="zh-CN" altLang="en-US" sz="2400" dirty="0">
                <a:solidFill>
                  <a:srgbClr val="FFFF00"/>
                </a:solidFill>
                <a:latin typeface="Times New Roman" panose="02020603050405020304" pitchFamily="18" charset="0"/>
                <a:ea typeface="黑体" panose="02010609060101010101" pitchFamily="49" charset="-122"/>
              </a:rPr>
              <a:t>环状染色体被裂解成小片段，某些片段在</a:t>
            </a:r>
            <a:r>
              <a:rPr lang="en-US" altLang="zh-CN" sz="2400" dirty="0">
                <a:solidFill>
                  <a:srgbClr val="FFFF00"/>
                </a:solidFill>
                <a:latin typeface="Times New Roman" panose="02020603050405020304" pitchFamily="18" charset="0"/>
                <a:ea typeface="黑体" panose="02010609060101010101" pitchFamily="49" charset="-122"/>
              </a:rPr>
              <a:t>P22</a:t>
            </a:r>
            <a:r>
              <a:rPr lang="zh-CN" altLang="en-US" sz="2400" dirty="0">
                <a:solidFill>
                  <a:srgbClr val="FFFF00"/>
                </a:solidFill>
                <a:latin typeface="Times New Roman" panose="02020603050405020304" pitchFamily="18" charset="0"/>
                <a:ea typeface="黑体" panose="02010609060101010101" pitchFamily="49" charset="-122"/>
              </a:rPr>
              <a:t>噬菌体组装时，偶尔装入头部，形成转导噬菌体</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transducing phage</a:t>
            </a:r>
            <a:r>
              <a:rPr lang="zh-CN" altLang="en-US" sz="2400" dirty="0" smtClean="0">
                <a:latin typeface="Times New Roman" panose="02020603050405020304" pitchFamily="18" charset="0"/>
                <a:ea typeface="黑体" panose="02010609060101010101" pitchFamily="49" charset="-122"/>
              </a:rPr>
              <a:t>）。</a:t>
            </a:r>
            <a:endParaRPr lang="en-US" altLang="zh-CN" sz="2400" dirty="0" smtClean="0">
              <a:latin typeface="Times New Roman" panose="02020603050405020304" pitchFamily="18" charset="0"/>
              <a:ea typeface="黑体" panose="02010609060101010101" pitchFamily="49" charset="-122"/>
            </a:endParaRPr>
          </a:p>
          <a:p>
            <a:pPr marL="0" indent="0">
              <a:lnSpc>
                <a:spcPct val="150000"/>
              </a:lnSpc>
              <a:spcBef>
                <a:spcPct val="0"/>
              </a:spcBef>
              <a:buNone/>
            </a:pPr>
            <a:r>
              <a:rPr lang="zh-CN" altLang="en-US" sz="2400" dirty="0" smtClean="0">
                <a:latin typeface="Times New Roman" panose="02020603050405020304" pitchFamily="18" charset="0"/>
                <a:ea typeface="黑体" panose="02010609060101010101" pitchFamily="49" charset="-122"/>
              </a:rPr>
              <a:t>转导噬菌体将</a:t>
            </a:r>
            <a:r>
              <a:rPr lang="en-US" altLang="zh-CN" sz="2400" dirty="0" smtClean="0">
                <a:latin typeface="Times New Roman" panose="02020603050405020304" pitchFamily="18" charset="0"/>
                <a:ea typeface="黑体" panose="02010609060101010101" pitchFamily="49" charset="-122"/>
              </a:rPr>
              <a:t>LT2</a:t>
            </a:r>
            <a:r>
              <a:rPr lang="zh-CN" altLang="en-US" sz="2400" dirty="0" smtClean="0">
                <a:latin typeface="Times New Roman" panose="02020603050405020304" pitchFamily="18" charset="0"/>
                <a:ea typeface="黑体" panose="02010609060101010101" pitchFamily="49" charset="-122"/>
              </a:rPr>
              <a:t>基因片段带入</a:t>
            </a:r>
            <a:r>
              <a:rPr lang="en-US" altLang="zh-CN" sz="2400" dirty="0" smtClean="0">
                <a:latin typeface="Times New Roman" panose="02020603050405020304" pitchFamily="18" charset="0"/>
                <a:ea typeface="黑体" panose="02010609060101010101" pitchFamily="49" charset="-122"/>
              </a:rPr>
              <a:t>LT22</a:t>
            </a:r>
            <a:r>
              <a:rPr lang="zh-CN" altLang="en-US" sz="2400" dirty="0" smtClean="0">
                <a:latin typeface="Times New Roman" panose="02020603050405020304" pitchFamily="18" charset="0"/>
                <a:ea typeface="黑体" panose="02010609060101010101" pitchFamily="49" charset="-122"/>
              </a:rPr>
              <a:t>细胞，发生重组。</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idx="1"/>
          </p:nvPr>
        </p:nvSpPr>
        <p:spPr>
          <a:xfrm>
            <a:off x="0" y="0"/>
            <a:ext cx="9144000" cy="1447800"/>
          </a:xfrm>
        </p:spPr>
        <p:txBody>
          <a:bodyPr vert="horz" wrap="square" lIns="91440" tIns="45720" rIns="91440" bIns="45720" anchor="t" anchorCtr="0"/>
          <a:lstStyle/>
          <a:p>
            <a:pPr algn="just">
              <a:buNone/>
            </a:pPr>
            <a:r>
              <a:rPr lang="en-US" altLang="zh-CN" b="1" dirty="0">
                <a:solidFill>
                  <a:srgbClr val="3333FF"/>
                </a:solidFill>
                <a:latin typeface="Times New Roman" panose="02020603050405020304" pitchFamily="18" charset="0"/>
              </a:rPr>
              <a:t>                       </a:t>
            </a:r>
            <a:r>
              <a:rPr lang="zh-CN" altLang="en-US" sz="2400" dirty="0">
                <a:solidFill>
                  <a:srgbClr val="FFFF00"/>
                </a:solidFill>
                <a:latin typeface="Comic Sans MS" panose="030F0702030302020204" pitchFamily="66" charset="0"/>
                <a:ea typeface="黑体" panose="02010609060101010101" pitchFamily="49" charset="-122"/>
              </a:rPr>
              <a:t>（</a:t>
            </a:r>
            <a:r>
              <a:rPr lang="en-US" altLang="zh-CN" sz="2400" dirty="0">
                <a:solidFill>
                  <a:srgbClr val="FFFF00"/>
                </a:solidFill>
                <a:latin typeface="Comic Sans MS" panose="030F0702030302020204" pitchFamily="66" charset="0"/>
                <a:ea typeface="黑体" panose="02010609060101010101" pitchFamily="49" charset="-122"/>
              </a:rPr>
              <a:t>2</a:t>
            </a:r>
            <a:r>
              <a:rPr lang="zh-CN" altLang="en-US" sz="2400" dirty="0">
                <a:solidFill>
                  <a:srgbClr val="FFFF00"/>
                </a:solidFill>
                <a:latin typeface="Comic Sans MS" panose="030F0702030302020204" pitchFamily="66" charset="0"/>
                <a:ea typeface="黑体" panose="02010609060101010101" pitchFamily="49" charset="-122"/>
              </a:rPr>
              <a:t>）普遍性转导与作图</a:t>
            </a:r>
            <a:endParaRPr lang="en-US" altLang="zh-CN" sz="2400" dirty="0">
              <a:solidFill>
                <a:srgbClr val="FFFF00"/>
              </a:solidFill>
              <a:latin typeface="Comic Sans MS" panose="030F0702030302020204" pitchFamily="66" charset="0"/>
              <a:ea typeface="黑体" panose="02010609060101010101" pitchFamily="49" charset="-122"/>
            </a:endParaRPr>
          </a:p>
          <a:p>
            <a:pPr algn="just">
              <a:buNone/>
            </a:pPr>
            <a:r>
              <a:rPr lang="en-US" altLang="zh-CN" sz="2400" dirty="0">
                <a:solidFill>
                  <a:srgbClr val="FFFF00"/>
                </a:solidFill>
                <a:latin typeface="Comic Sans MS" panose="030F0702030302020204" pitchFamily="66" charset="0"/>
                <a:ea typeface="黑体" panose="02010609060101010101" pitchFamily="49" charset="-122"/>
              </a:rPr>
              <a:t>    </a:t>
            </a:r>
            <a:r>
              <a:rPr lang="zh-CN" altLang="en-US" sz="2400" dirty="0" smtClean="0">
                <a:solidFill>
                  <a:srgbClr val="FFFF00"/>
                </a:solidFill>
                <a:latin typeface="Comic Sans MS" panose="030F0702030302020204" pitchFamily="66" charset="0"/>
                <a:ea typeface="黑体" panose="02010609060101010101" pitchFamily="49" charset="-122"/>
              </a:rPr>
              <a:t>转导</a:t>
            </a:r>
            <a:r>
              <a:rPr lang="zh-CN" altLang="en-US" sz="2400" dirty="0">
                <a:solidFill>
                  <a:srgbClr val="FFFF00"/>
                </a:solidFill>
                <a:latin typeface="Comic Sans MS" panose="030F0702030302020204" pitchFamily="66" charset="0"/>
                <a:ea typeface="黑体" panose="02010609060101010101" pitchFamily="49" charset="-122"/>
              </a:rPr>
              <a:t>就是以病毒作为载体把遗传信息从一个细菌细胞传到另一个细菌细胞。</a:t>
            </a:r>
          </a:p>
          <a:p>
            <a:pPr algn="just">
              <a:buNone/>
            </a:pPr>
            <a:r>
              <a:rPr lang="en-US" altLang="zh-CN" sz="2400" dirty="0">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a:p>
            <a:pPr algn="just">
              <a:buNone/>
            </a:pPr>
            <a:endParaRPr lang="en-US" altLang="zh-CN" sz="2400" dirty="0">
              <a:latin typeface="Comic Sans MS" panose="030F0702030302020204" pitchFamily="66"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828800" y="1295400"/>
            <a:ext cx="6506178" cy="540076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idx="1"/>
          </p:nvPr>
        </p:nvSpPr>
        <p:spPr>
          <a:xfrm>
            <a:off x="381000" y="533400"/>
            <a:ext cx="8153400" cy="5562600"/>
          </a:xfrm>
        </p:spPr>
        <p:txBody>
          <a:bodyPr vert="horz" wrap="square" lIns="91440" tIns="45720" rIns="91440" bIns="45720" anchor="t" anchorCtr="0"/>
          <a:lstStyle/>
          <a:p>
            <a:pPr algn="just">
              <a:lnSpc>
                <a:spcPct val="120000"/>
              </a:lnSpc>
              <a:buNone/>
            </a:pPr>
            <a:r>
              <a:rPr lang="zh-CN" altLang="en-US" sz="2800" dirty="0">
                <a:solidFill>
                  <a:srgbClr val="FFFF00"/>
                </a:solidFill>
                <a:latin typeface="Comic Sans MS" panose="030F0702030302020204" pitchFamily="66" charset="0"/>
                <a:ea typeface="黑体" panose="02010609060101010101" pitchFamily="49" charset="-122"/>
              </a:rPr>
              <a:t>普遍性转导</a:t>
            </a:r>
          </a:p>
          <a:p>
            <a:pPr marL="0" algn="just">
              <a:buNone/>
            </a:pPr>
            <a:r>
              <a:rPr lang="en-US" altLang="zh-CN" sz="2400" dirty="0" smtClean="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当</a:t>
            </a:r>
            <a:r>
              <a:rPr lang="zh-CN" altLang="en-US" sz="2400" dirty="0">
                <a:latin typeface="Comic Sans MS" panose="030F0702030302020204" pitchFamily="66" charset="0"/>
                <a:ea typeface="黑体" panose="02010609060101010101" pitchFamily="49" charset="-122"/>
              </a:rPr>
              <a:t>一个非溶源性的细菌</a:t>
            </a:r>
            <a:r>
              <a:rPr lang="zh-CN" altLang="en-US" sz="2400" dirty="0" smtClean="0">
                <a:latin typeface="Comic Sans MS" panose="030F0702030302020204" pitchFamily="66" charset="0"/>
                <a:ea typeface="黑体" panose="02010609060101010101" pitchFamily="49" charset="-122"/>
              </a:rPr>
              <a:t>细胞被噬菌体裂解</a:t>
            </a:r>
            <a:r>
              <a:rPr lang="zh-CN" altLang="en-US" sz="2400" dirty="0">
                <a:latin typeface="Comic Sans MS" panose="030F0702030302020204" pitchFamily="66" charset="0"/>
                <a:ea typeface="黑体" panose="02010609060101010101" pitchFamily="49" charset="-122"/>
              </a:rPr>
              <a:t>时，</a:t>
            </a:r>
            <a:r>
              <a:rPr lang="zh-CN" altLang="en-US" sz="2400" dirty="0" smtClean="0">
                <a:latin typeface="Comic Sans MS" panose="030F0702030302020204" pitchFamily="66" charset="0"/>
                <a:ea typeface="黑体" panose="02010609060101010101" pitchFamily="49" charset="-122"/>
              </a:rPr>
              <a:t>细菌</a:t>
            </a:r>
            <a:r>
              <a:rPr lang="zh-CN" altLang="en-US" sz="2400" dirty="0">
                <a:latin typeface="Comic Sans MS" panose="030F0702030302020204" pitchFamily="66" charset="0"/>
                <a:ea typeface="黑体" panose="02010609060101010101" pitchFamily="49" charset="-122"/>
              </a:rPr>
              <a:t>的染色体</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断裂成一些</a:t>
            </a:r>
            <a:r>
              <a:rPr lang="zh-CN" altLang="en-US" sz="2400" dirty="0" smtClean="0">
                <a:latin typeface="Comic Sans MS" panose="030F0702030302020204" pitchFamily="66" charset="0"/>
                <a:ea typeface="黑体" panose="02010609060101010101" pitchFamily="49" charset="-122"/>
              </a:rPr>
              <a:t>片段。</a:t>
            </a:r>
            <a:r>
              <a:rPr lang="zh-CN" altLang="en-US" sz="2400" dirty="0">
                <a:latin typeface="Comic Sans MS" panose="030F0702030302020204" pitchFamily="66" charset="0"/>
                <a:ea typeface="黑体" panose="02010609060101010101" pitchFamily="49" charset="-122"/>
              </a:rPr>
              <a:t>当复制的噬菌体</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被包装到</a:t>
            </a:r>
            <a:r>
              <a:rPr lang="zh-CN" altLang="en-US" sz="2400" dirty="0" smtClean="0">
                <a:latin typeface="Comic Sans MS" panose="030F0702030302020204" pitchFamily="66" charset="0"/>
                <a:ea typeface="黑体" panose="02010609060101010101" pitchFamily="49" charset="-122"/>
              </a:rPr>
              <a:t>蛋白质</a:t>
            </a:r>
            <a:r>
              <a:rPr lang="zh-CN" altLang="en-US" sz="2400" dirty="0">
                <a:latin typeface="Comic Sans MS" panose="030F0702030302020204" pitchFamily="66" charset="0"/>
                <a:ea typeface="黑体" panose="02010609060101010101" pitchFamily="49" charset="-122"/>
              </a:rPr>
              <a:t>外壳时，偶然地也会把纯粹是细菌的</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片段包装到</a:t>
            </a:r>
            <a:r>
              <a:rPr lang="zh-CN" altLang="en-US" sz="2400" dirty="0" smtClean="0">
                <a:latin typeface="Comic Sans MS" panose="030F0702030302020204" pitchFamily="66" charset="0"/>
                <a:ea typeface="黑体" panose="02010609060101010101" pitchFamily="49" charset="-122"/>
              </a:rPr>
              <a:t>一个</a:t>
            </a:r>
            <a:r>
              <a:rPr lang="zh-CN" altLang="en-US" sz="2400" dirty="0">
                <a:latin typeface="Comic Sans MS" panose="030F0702030302020204" pitchFamily="66" charset="0"/>
                <a:ea typeface="黑体" panose="02010609060101010101" pitchFamily="49" charset="-122"/>
              </a:rPr>
              <a:t>噬菌体外壳中，形成所谓</a:t>
            </a:r>
            <a:r>
              <a:rPr lang="zh-CN" altLang="en-US" sz="2400" dirty="0" smtClean="0">
                <a:latin typeface="Comic Sans MS" panose="030F0702030302020204" pitchFamily="66" charset="0"/>
                <a:ea typeface="黑体" panose="02010609060101010101" pitchFamily="49" charset="-122"/>
              </a:rPr>
              <a:t>转导噬菌体。</a:t>
            </a:r>
            <a:endParaRPr lang="en-US" altLang="zh-CN" sz="2400" dirty="0" smtClean="0">
              <a:latin typeface="Comic Sans MS" panose="030F0702030302020204" pitchFamily="66" charset="0"/>
              <a:ea typeface="黑体" panose="02010609060101010101" pitchFamily="49" charset="-122"/>
            </a:endParaRPr>
          </a:p>
          <a:p>
            <a:pPr marL="0" indent="0" algn="just">
              <a:lnSpc>
                <a:spcPct val="90000"/>
              </a:lnSpc>
              <a:buClr>
                <a:schemeClr val="hlink"/>
              </a:buClr>
              <a:buSzPct val="110000"/>
              <a:buNone/>
            </a:pPr>
            <a:endParaRPr lang="en-US" altLang="zh-CN" sz="2400" dirty="0" smtClean="0">
              <a:latin typeface="Comic Sans MS" panose="030F0702030302020204" pitchFamily="66" charset="0"/>
              <a:ea typeface="黑体" panose="02010609060101010101" pitchFamily="49" charset="-122"/>
            </a:endParaRPr>
          </a:p>
          <a:p>
            <a:pPr marL="0" indent="0" algn="just">
              <a:lnSpc>
                <a:spcPct val="90000"/>
              </a:lnSpc>
              <a:buClr>
                <a:schemeClr val="hlink"/>
              </a:buClr>
              <a:buSzPct val="110000"/>
              <a:buNone/>
            </a:pPr>
            <a:r>
              <a:rPr lang="zh-CN" altLang="en-US" sz="2400" dirty="0" smtClean="0">
                <a:latin typeface="Comic Sans MS" panose="030F0702030302020204" pitchFamily="66" charset="0"/>
                <a:ea typeface="黑体" panose="02010609060101010101" pitchFamily="49" charset="-122"/>
              </a:rPr>
              <a:t>当转导噬菌体感染</a:t>
            </a:r>
            <a:r>
              <a:rPr lang="zh-CN" altLang="en-US" sz="2400" dirty="0">
                <a:latin typeface="Comic Sans MS" panose="030F0702030302020204" pitchFamily="66" charset="0"/>
                <a:ea typeface="黑体" panose="02010609060101010101" pitchFamily="49" charset="-122"/>
              </a:rPr>
              <a:t>细菌细胞，并</a:t>
            </a:r>
            <a:r>
              <a:rPr lang="zh-CN" altLang="en-US" sz="2400" dirty="0" smtClean="0">
                <a:latin typeface="Comic Sans MS" panose="030F0702030302020204" pitchFamily="66" charset="0"/>
                <a:ea typeface="黑体" panose="02010609060101010101" pitchFamily="49" charset="-122"/>
              </a:rPr>
              <a:t>将细菌</a:t>
            </a:r>
            <a:r>
              <a:rPr lang="zh-CN" altLang="en-US" sz="2400" dirty="0">
                <a:latin typeface="Comic Sans MS" panose="030F0702030302020204" pitchFamily="66" charset="0"/>
                <a:ea typeface="黑体" panose="02010609060101010101" pitchFamily="49" charset="-122"/>
              </a:rPr>
              <a:t>的</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片断注入其中。进入的</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片段可以和寄主细胞</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发生重组，形成遗传结构发生重组的细菌细胞－转导体（</a:t>
            </a:r>
            <a:r>
              <a:rPr lang="en-US" altLang="zh-CN" sz="2400" dirty="0" err="1">
                <a:latin typeface="Comic Sans MS" panose="030F0702030302020204" pitchFamily="66" charset="0"/>
                <a:ea typeface="黑体" panose="02010609060101010101" pitchFamily="49" charset="-122"/>
              </a:rPr>
              <a:t>transductant</a:t>
            </a:r>
            <a:r>
              <a:rPr lang="zh-CN" altLang="en-US" sz="2400" dirty="0">
                <a:latin typeface="Comic Sans MS" panose="030F0702030302020204" pitchFamily="66" charset="0"/>
                <a:ea typeface="黑体" panose="02010609060101010101" pitchFamily="49" charset="-122"/>
              </a:rPr>
              <a:t>）。</a:t>
            </a:r>
          </a:p>
          <a:p>
            <a:pPr marL="0" indent="0" algn="just">
              <a:lnSpc>
                <a:spcPct val="110000"/>
              </a:lnSpc>
              <a:buClr>
                <a:schemeClr val="hlink"/>
              </a:buClr>
              <a:buSzPct val="110000"/>
              <a:buNone/>
            </a:pPr>
            <a:endParaRPr lang="en-US" altLang="zh-CN" sz="2400" dirty="0" smtClean="0">
              <a:latin typeface="Comic Sans MS" panose="030F0702030302020204" pitchFamily="66" charset="0"/>
              <a:ea typeface="黑体" panose="02010609060101010101" pitchFamily="49" charset="-122"/>
            </a:endParaRPr>
          </a:p>
          <a:p>
            <a:pPr marL="0" indent="0" algn="just">
              <a:lnSpc>
                <a:spcPct val="110000"/>
              </a:lnSpc>
              <a:buClr>
                <a:schemeClr val="hlink"/>
              </a:buClr>
              <a:buSzPct val="110000"/>
              <a:buNone/>
            </a:pPr>
            <a:r>
              <a:rPr lang="zh-CN" altLang="en-US" sz="2400" dirty="0" smtClean="0">
                <a:latin typeface="Comic Sans MS" panose="030F0702030302020204" pitchFamily="66" charset="0"/>
                <a:ea typeface="黑体" panose="02010609060101010101" pitchFamily="49" charset="-122"/>
              </a:rPr>
              <a:t>转导</a:t>
            </a:r>
            <a:r>
              <a:rPr lang="zh-CN" altLang="en-US" sz="2400" dirty="0">
                <a:latin typeface="Comic Sans MS" panose="030F0702030302020204" pitchFamily="66" charset="0"/>
                <a:ea typeface="黑体" panose="02010609060101010101" pitchFamily="49" charset="-122"/>
              </a:rPr>
              <a:t>的细菌</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片段长度大约为一个病毒基因组的大小</a:t>
            </a:r>
            <a:r>
              <a:rPr lang="zh-CN" altLang="en-US" sz="2400" dirty="0" smtClean="0">
                <a:latin typeface="Comic Sans MS" panose="030F0702030302020204" pitchFamily="66" charset="0"/>
                <a:ea typeface="黑体" panose="02010609060101010101" pitchFamily="49" charset="-122"/>
              </a:rPr>
              <a:t>，细菌</a:t>
            </a:r>
            <a:r>
              <a:rPr lang="zh-CN" altLang="en-US" sz="2400" dirty="0">
                <a:latin typeface="Comic Sans MS" panose="030F0702030302020204" pitchFamily="66" charset="0"/>
                <a:ea typeface="黑体" panose="02010609060101010101" pitchFamily="49" charset="-122"/>
              </a:rPr>
              <a:t>染色体断裂后</a:t>
            </a:r>
            <a:r>
              <a:rPr lang="zh-CN" altLang="en-US" sz="2400" dirty="0" smtClean="0">
                <a:latin typeface="Comic Sans MS" panose="030F0702030302020204" pitchFamily="66" charset="0"/>
                <a:ea typeface="黑体" panose="02010609060101010101" pitchFamily="49" charset="-122"/>
              </a:rPr>
              <a:t>形成的</a:t>
            </a:r>
            <a:r>
              <a:rPr lang="zh-CN" altLang="en-US" sz="2400" dirty="0">
                <a:latin typeface="Comic Sans MS" panose="030F0702030302020204" pitchFamily="66" charset="0"/>
                <a:ea typeface="黑体" panose="02010609060101010101" pitchFamily="49" charset="-122"/>
              </a:rPr>
              <a:t>片段，在转导过程中，被包进病毒外壳</a:t>
            </a:r>
            <a:r>
              <a:rPr lang="zh-CN" altLang="en-US" sz="2400" dirty="0" smtClean="0">
                <a:latin typeface="Comic Sans MS" panose="030F0702030302020204" pitchFamily="66" charset="0"/>
                <a:ea typeface="黑体" panose="02010609060101010101" pitchFamily="49" charset="-122"/>
              </a:rPr>
              <a:t>蛋白完全</a:t>
            </a:r>
            <a:r>
              <a:rPr lang="zh-CN" altLang="en-US" sz="2400" dirty="0">
                <a:latin typeface="Comic Sans MS" panose="030F0702030302020204" pitchFamily="66" charset="0"/>
                <a:ea typeface="黑体" panose="02010609060101010101" pitchFamily="49" charset="-122"/>
              </a:rPr>
              <a:t>是随机的，所以称作普遍性（一般性）转导</a:t>
            </a:r>
            <a:r>
              <a:rPr lang="zh-CN" altLang="en-US" sz="2400" dirty="0" smtClean="0">
                <a:latin typeface="Comic Sans MS" panose="030F0702030302020204" pitchFamily="66" charset="0"/>
                <a:ea typeface="黑体" panose="02010609060101010101" pitchFamily="49" charset="-122"/>
              </a:rPr>
              <a:t>。</a:t>
            </a:r>
            <a:endParaRPr lang="zh-CN" altLang="en-US" sz="2400"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idx="1"/>
          </p:nvPr>
        </p:nvSpPr>
        <p:spPr>
          <a:xfrm>
            <a:off x="228600" y="381000"/>
            <a:ext cx="8686800" cy="6096000"/>
          </a:xfrm>
        </p:spPr>
        <p:txBody>
          <a:bodyPr vert="horz" wrap="square" lIns="91440" tIns="45720" rIns="91440" bIns="45720" anchor="t" anchorCtr="0"/>
          <a:lstStyle/>
          <a:p>
            <a:pPr algn="ctr">
              <a:lnSpc>
                <a:spcPct val="120000"/>
              </a:lnSpc>
              <a:buNone/>
            </a:pPr>
            <a:r>
              <a:rPr lang="zh-CN" altLang="en-US" dirty="0">
                <a:solidFill>
                  <a:srgbClr val="FFFF00"/>
                </a:solidFill>
                <a:latin typeface="黑体" panose="02010609060101010101" pitchFamily="49" charset="-122"/>
                <a:ea typeface="黑体" panose="02010609060101010101" pitchFamily="49" charset="-122"/>
              </a:rPr>
              <a:t>共转导频率的计算</a:t>
            </a:r>
            <a:endParaRPr lang="en-US" altLang="zh-CN" dirty="0">
              <a:solidFill>
                <a:srgbClr val="FFFF00"/>
              </a:solidFill>
              <a:latin typeface="黑体" panose="02010609060101010101" pitchFamily="49" charset="-122"/>
              <a:ea typeface="黑体" panose="02010609060101010101" pitchFamily="49" charset="-122"/>
            </a:endParaRPr>
          </a:p>
          <a:p>
            <a:pPr algn="just">
              <a:lnSpc>
                <a:spcPct val="120000"/>
              </a:lnSpc>
              <a:buNone/>
            </a:pPr>
            <a:r>
              <a:rPr lang="zh-CN" altLang="en-US" sz="2400" dirty="0">
                <a:latin typeface="黑体" panose="02010609060101010101" pitchFamily="49" charset="-122"/>
                <a:ea typeface="黑体" panose="02010609060101010101" pitchFamily="49" charset="-122"/>
              </a:rPr>
              <a:t>普遍性</a:t>
            </a:r>
            <a:r>
              <a:rPr lang="zh-CN" altLang="en-US" sz="2400" dirty="0">
                <a:latin typeface="Comic Sans MS" panose="030F0702030302020204" pitchFamily="66" charset="0"/>
                <a:ea typeface="黑体" panose="02010609060101010101" pitchFamily="49" charset="-122"/>
              </a:rPr>
              <a:t>转导和转化很相似。两个基因同在一起转导就是共</a:t>
            </a:r>
          </a:p>
          <a:p>
            <a:pPr algn="just">
              <a:lnSpc>
                <a:spcPct val="120000"/>
              </a:lnSpc>
              <a:buNone/>
            </a:pPr>
            <a:r>
              <a:rPr lang="zh-CN" altLang="en-US" sz="2400" dirty="0">
                <a:latin typeface="Comic Sans MS" panose="030F0702030302020204" pitchFamily="66" charset="0"/>
                <a:ea typeface="黑体" panose="02010609060101010101" pitchFamily="49" charset="-122"/>
              </a:rPr>
              <a:t>转导（</a:t>
            </a:r>
            <a:r>
              <a:rPr lang="en-US" altLang="zh-CN" sz="2400" dirty="0">
                <a:latin typeface="Comic Sans MS" panose="030F0702030302020204" pitchFamily="66" charset="0"/>
                <a:ea typeface="黑体" panose="02010609060101010101" pitchFamily="49" charset="-122"/>
              </a:rPr>
              <a:t>cotranduction</a:t>
            </a:r>
            <a:r>
              <a:rPr lang="zh-CN" altLang="en-US" sz="2400" dirty="0">
                <a:latin typeface="Comic Sans MS" panose="030F0702030302020204" pitchFamily="66" charset="0"/>
                <a:ea typeface="黑体" panose="02010609060101010101" pitchFamily="49" charset="-122"/>
              </a:rPr>
              <a:t>）。共转导的频率愈高，表明两个基因</a:t>
            </a:r>
          </a:p>
          <a:p>
            <a:pPr algn="just">
              <a:lnSpc>
                <a:spcPct val="120000"/>
              </a:lnSpc>
              <a:buNone/>
            </a:pPr>
            <a:r>
              <a:rPr lang="zh-CN" altLang="en-US" sz="2400" dirty="0">
                <a:latin typeface="Comic Sans MS" panose="030F0702030302020204" pitchFamily="66" charset="0"/>
                <a:ea typeface="黑体" panose="02010609060101010101" pitchFamily="49" charset="-122"/>
              </a:rPr>
              <a:t>在染色体上的距离愈近，连锁愈</a:t>
            </a:r>
            <a:r>
              <a:rPr lang="zh-CN" altLang="en-US" sz="2400" dirty="0" smtClean="0">
                <a:latin typeface="Comic Sans MS" panose="030F0702030302020204" pitchFamily="66" charset="0"/>
                <a:ea typeface="黑体" panose="02010609060101010101" pitchFamily="49" charset="-122"/>
              </a:rPr>
              <a:t>密切。</a:t>
            </a:r>
            <a:endParaRPr lang="en-US" altLang="zh-CN" sz="2400" dirty="0">
              <a:latin typeface="Comic Sans MS" panose="030F0702030302020204" pitchFamily="66" charset="0"/>
              <a:ea typeface="黑体" panose="02010609060101010101" pitchFamily="49" charset="-122"/>
            </a:endParaRPr>
          </a:p>
          <a:p>
            <a:pPr algn="just">
              <a:lnSpc>
                <a:spcPct val="120000"/>
              </a:lnSpc>
              <a:buNone/>
            </a:pPr>
            <a:r>
              <a:rPr lang="zh-CN" altLang="en-US" sz="2400" dirty="0">
                <a:latin typeface="Comic Sans MS" panose="030F0702030302020204" pitchFamily="66" charset="0"/>
                <a:ea typeface="黑体" panose="02010609060101010101" pitchFamily="49" charset="-122"/>
              </a:rPr>
              <a:t>用</a:t>
            </a:r>
            <a:r>
              <a:rPr lang="en-US" altLang="zh-CN" sz="2400" dirty="0">
                <a:latin typeface="Comic Sans MS" panose="030F0702030302020204" pitchFamily="66" charset="0"/>
                <a:ea typeface="黑体" panose="02010609060101010101" pitchFamily="49" charset="-122"/>
              </a:rPr>
              <a:t>E.coli trp A</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supc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pyr F</a:t>
            </a:r>
            <a:r>
              <a:rPr lang="en-US" altLang="zh-CN"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供体细胞和</a:t>
            </a:r>
            <a:r>
              <a:rPr lang="en-US" altLang="zh-CN" sz="2400" dirty="0">
                <a:latin typeface="Comic Sans MS" panose="030F0702030302020204" pitchFamily="66" charset="0"/>
                <a:ea typeface="黑体" panose="02010609060101010101" pitchFamily="49" charset="-122"/>
              </a:rPr>
              <a:t>trp A</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sup 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pyr F</a:t>
            </a:r>
            <a:r>
              <a:rPr lang="en-US" altLang="zh-CN" sz="2400" baseline="30000" dirty="0">
                <a:latin typeface="Comic Sans MS" panose="030F0702030302020204" pitchFamily="66" charset="0"/>
                <a:ea typeface="黑体" panose="02010609060101010101" pitchFamily="49" charset="-122"/>
              </a:rPr>
              <a:t>-</a:t>
            </a:r>
          </a:p>
          <a:p>
            <a:pPr algn="just">
              <a:lnSpc>
                <a:spcPct val="120000"/>
              </a:lnSpc>
              <a:buNone/>
            </a:pPr>
            <a:r>
              <a:rPr lang="zh-CN" altLang="en-US" sz="2400" dirty="0">
                <a:latin typeface="Comic Sans MS" panose="030F0702030302020204" pitchFamily="66" charset="0"/>
                <a:ea typeface="黑体" panose="02010609060101010101" pitchFamily="49" charset="-122"/>
              </a:rPr>
              <a:t>作为受体由</a:t>
            </a:r>
            <a:r>
              <a:rPr lang="en-US" altLang="zh-CN" sz="2400" dirty="0">
                <a:latin typeface="Comic Sans MS" panose="030F0702030302020204" pitchFamily="66" charset="0"/>
                <a:ea typeface="黑体" panose="02010609060101010101" pitchFamily="49" charset="-122"/>
              </a:rPr>
              <a:t>P1</a:t>
            </a:r>
            <a:r>
              <a:rPr lang="zh-CN" altLang="en-US" sz="2400" dirty="0">
                <a:latin typeface="Comic Sans MS" panose="030F0702030302020204" pitchFamily="66" charset="0"/>
                <a:ea typeface="黑体" panose="02010609060101010101" pitchFamily="49" charset="-122"/>
              </a:rPr>
              <a:t>噬菌体媒介转导进行三因子转导杂交实验 结果：</a:t>
            </a:r>
          </a:p>
          <a:p>
            <a:pPr algn="just">
              <a:lnSpc>
                <a:spcPct val="120000"/>
              </a:lnSpc>
              <a:buNone/>
            </a:pPr>
            <a:endParaRPr lang="zh-CN" altLang="en-US" sz="2400" dirty="0">
              <a:latin typeface="Comic Sans MS" panose="030F0702030302020204" pitchFamily="66" charset="0"/>
              <a:ea typeface="黑体" panose="02010609060101010101" pitchFamily="49" charset="-122"/>
            </a:endParaRPr>
          </a:p>
          <a:p>
            <a:pPr algn="just">
              <a:lnSpc>
                <a:spcPct val="120000"/>
              </a:lnSpc>
              <a:buNone/>
            </a:pPr>
            <a:r>
              <a:rPr lang="en-US" altLang="zh-CN" sz="2400" dirty="0">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p:txBody>
      </p:sp>
      <p:sp>
        <p:nvSpPr>
          <p:cNvPr id="55299" name="矩形 2"/>
          <p:cNvSpPr/>
          <p:nvPr/>
        </p:nvSpPr>
        <p:spPr>
          <a:xfrm>
            <a:off x="1219200" y="3725862"/>
            <a:ext cx="6324600" cy="2751138"/>
          </a:xfrm>
          <a:prstGeom prst="rect">
            <a:avLst/>
          </a:prstGeom>
          <a:noFill/>
          <a:ln w="9525">
            <a:noFill/>
          </a:ln>
        </p:spPr>
        <p:txBody>
          <a:bodyPr>
            <a:spAutoFit/>
          </a:bodyPr>
          <a:lstStyle/>
          <a:p>
            <a:pPr algn="just" eaLnBrk="0" hangingPunct="0">
              <a:lnSpc>
                <a:spcPct val="120000"/>
              </a:lnSpc>
            </a:pP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   转导</a:t>
            </a:r>
            <a:r>
              <a:rPr lang="zh-CN" altLang="en-US" sz="2400" dirty="0">
                <a:latin typeface="Comic Sans MS" panose="030F0702030302020204" pitchFamily="66" charset="0"/>
                <a:ea typeface="黑体" panose="02010609060101010101" pitchFamily="49" charset="-122"/>
              </a:rPr>
              <a:t>型                        </a:t>
            </a:r>
            <a:r>
              <a:rPr lang="zh-CN" altLang="en-US" sz="2400" dirty="0" smtClean="0">
                <a:latin typeface="Comic Sans MS" panose="030F0702030302020204" pitchFamily="66" charset="0"/>
                <a:ea typeface="黑体" panose="02010609060101010101" pitchFamily="49" charset="-122"/>
              </a:rPr>
              <a:t> 数目</a:t>
            </a:r>
            <a:endParaRPr lang="zh-CN" altLang="en-US" sz="2400" dirty="0">
              <a:latin typeface="Comic Sans MS" panose="030F0702030302020204" pitchFamily="66" charset="0"/>
              <a:ea typeface="黑体" panose="02010609060101010101" pitchFamily="49" charset="-122"/>
            </a:endParaRPr>
          </a:p>
          <a:p>
            <a:pPr algn="just" eaLnBrk="0" hangingPunct="0">
              <a:lnSpc>
                <a:spcPct val="120000"/>
              </a:lnSpc>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supC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trp A</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pyrF</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36</a:t>
            </a:r>
          </a:p>
          <a:p>
            <a:pPr algn="just" eaLnBrk="0" hangingPunct="0">
              <a:lnSpc>
                <a:spcPct val="120000"/>
              </a:lnSpc>
            </a:pPr>
            <a:r>
              <a:rPr lang="en-US" altLang="zh-CN" sz="2400" dirty="0">
                <a:latin typeface="Comic Sans MS" panose="030F0702030302020204" pitchFamily="66" charset="0"/>
                <a:ea typeface="黑体" panose="02010609060101010101" pitchFamily="49" charset="-122"/>
              </a:rPr>
              <a:t>        2</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supC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trp A</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pyrF</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114</a:t>
            </a:r>
          </a:p>
          <a:p>
            <a:pPr algn="just" eaLnBrk="0" hangingPunct="0">
              <a:lnSpc>
                <a:spcPct val="120000"/>
              </a:lnSpc>
            </a:pPr>
            <a:r>
              <a:rPr lang="en-US" altLang="zh-CN" sz="2400" dirty="0">
                <a:latin typeface="Comic Sans MS" panose="030F0702030302020204" pitchFamily="66" charset="0"/>
                <a:ea typeface="黑体" panose="02010609060101010101" pitchFamily="49" charset="-122"/>
              </a:rPr>
              <a:t>        3</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supC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trp A- pyrF</a:t>
            </a:r>
            <a:r>
              <a:rPr lang="en-US" altLang="zh-CN" sz="2400" baseline="300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0</a:t>
            </a:r>
          </a:p>
          <a:p>
            <a:pPr algn="just" eaLnBrk="0" hangingPunct="0">
              <a:lnSpc>
                <a:spcPct val="120000"/>
              </a:lnSpc>
            </a:pPr>
            <a:r>
              <a:rPr lang="en-US" altLang="zh-CN" sz="2400" dirty="0">
                <a:latin typeface="Comic Sans MS" panose="030F0702030302020204" pitchFamily="66" charset="0"/>
                <a:ea typeface="黑体" panose="02010609060101010101" pitchFamily="49" charset="-122"/>
              </a:rPr>
              <a:t>        4</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supC</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trp A- pyrF-        453</a:t>
            </a:r>
          </a:p>
          <a:p>
            <a:pPr algn="just" eaLnBrk="0" hangingPunct="0">
              <a:lnSpc>
                <a:spcPct val="120000"/>
              </a:lnSpc>
            </a:pPr>
            <a:r>
              <a:rPr lang="en-US" altLang="zh-CN"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总计</a:t>
            </a: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    </a:t>
            </a:r>
            <a:r>
              <a:rPr lang="en-US" altLang="zh-CN" sz="2400" dirty="0" smtClean="0">
                <a:latin typeface="Comic Sans MS" panose="030F0702030302020204" pitchFamily="66" charset="0"/>
                <a:ea typeface="黑体" panose="02010609060101010101" pitchFamily="49" charset="-122"/>
              </a:rPr>
              <a:t>603</a:t>
            </a:r>
            <a:endParaRPr lang="en-US" altLang="zh-CN" sz="2400"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idx="1"/>
          </p:nvPr>
        </p:nvSpPr>
        <p:spPr>
          <a:xfrm>
            <a:off x="166255" y="685800"/>
            <a:ext cx="8610600" cy="4038600"/>
          </a:xfrm>
        </p:spPr>
        <p:txBody>
          <a:bodyPr vert="horz" wrap="square" lIns="91440" tIns="45720" rIns="91440" bIns="45720" anchor="t" anchorCtr="0"/>
          <a:lstStyle/>
          <a:p>
            <a:pPr marL="0">
              <a:buNone/>
            </a:pPr>
            <a:r>
              <a:rPr lang="zh-CN" altLang="en-US" sz="2800" dirty="0" smtClean="0">
                <a:solidFill>
                  <a:srgbClr val="FF0000"/>
                </a:solidFill>
                <a:latin typeface="黑体" panose="02010609060101010101" pitchFamily="49" charset="-122"/>
                <a:ea typeface="黑体" panose="02010609060101010101" pitchFamily="49" charset="-122"/>
              </a:rPr>
              <a:t>在此实验中是以</a:t>
            </a:r>
            <a:r>
              <a:rPr lang="en-US" altLang="zh-CN" sz="2800" dirty="0" err="1" smtClean="0">
                <a:solidFill>
                  <a:srgbClr val="FF0000"/>
                </a:solidFill>
                <a:latin typeface="黑体" panose="02010609060101010101" pitchFamily="49" charset="-122"/>
                <a:ea typeface="黑体" panose="02010609060101010101" pitchFamily="49" charset="-122"/>
              </a:rPr>
              <a:t>supC</a:t>
            </a:r>
            <a:r>
              <a:rPr lang="en-US" altLang="zh-CN" sz="2800" baseline="30000" dirty="0" smtClean="0">
                <a:solidFill>
                  <a:srgbClr val="FF0000"/>
                </a:solidFill>
                <a:latin typeface="黑体" panose="02010609060101010101" pitchFamily="49" charset="-122"/>
                <a:ea typeface="黑体" panose="02010609060101010101" pitchFamily="49" charset="-122"/>
              </a:rPr>
              <a:t>+</a:t>
            </a:r>
            <a:r>
              <a:rPr lang="zh-CN" altLang="en-US" sz="2800" dirty="0" smtClean="0">
                <a:solidFill>
                  <a:srgbClr val="FF0000"/>
                </a:solidFill>
                <a:latin typeface="黑体" panose="02010609060101010101" pitchFamily="49" charset="-122"/>
                <a:ea typeface="黑体" panose="02010609060101010101" pitchFamily="49" charset="-122"/>
              </a:rPr>
              <a:t>为选择条件的，因此可以计算</a:t>
            </a:r>
            <a:r>
              <a:rPr lang="en-US" altLang="zh-CN" sz="2800" dirty="0" err="1" smtClean="0">
                <a:solidFill>
                  <a:srgbClr val="FF0000"/>
                </a:solidFill>
                <a:latin typeface="黑体" panose="02010609060101010101" pitchFamily="49" charset="-122"/>
                <a:ea typeface="黑体" panose="02010609060101010101" pitchFamily="49" charset="-122"/>
              </a:rPr>
              <a:t>supC</a:t>
            </a:r>
            <a:r>
              <a:rPr lang="en-US" altLang="zh-CN" sz="2800" dirty="0" smtClean="0">
                <a:solidFill>
                  <a:srgbClr val="FF0000"/>
                </a:solidFill>
                <a:latin typeface="黑体" panose="02010609060101010101" pitchFamily="49" charset="-122"/>
                <a:ea typeface="黑体" panose="02010609060101010101" pitchFamily="49" charset="-122"/>
              </a:rPr>
              <a:t>—</a:t>
            </a:r>
            <a:r>
              <a:rPr lang="en-US" altLang="zh-CN" sz="2800" dirty="0" err="1" smtClean="0">
                <a:solidFill>
                  <a:srgbClr val="FF0000"/>
                </a:solidFill>
                <a:latin typeface="黑体" panose="02010609060101010101" pitchFamily="49" charset="-122"/>
                <a:ea typeface="黑体" panose="02010609060101010101" pitchFamily="49" charset="-122"/>
              </a:rPr>
              <a:t>trpA</a:t>
            </a:r>
            <a:r>
              <a:rPr lang="en-US" altLang="zh-CN" sz="2800" dirty="0" smtClean="0">
                <a:solidFill>
                  <a:srgbClr val="FF0000"/>
                </a:solidFill>
                <a:latin typeface="黑体" panose="02010609060101010101" pitchFamily="49" charset="-122"/>
                <a:ea typeface="黑体" panose="02010609060101010101" pitchFamily="49" charset="-122"/>
              </a:rPr>
              <a:t> </a:t>
            </a:r>
            <a:r>
              <a:rPr lang="zh-CN" altLang="en-US" sz="2800" dirty="0" smtClean="0">
                <a:solidFill>
                  <a:srgbClr val="FF0000"/>
                </a:solidFill>
                <a:latin typeface="黑体" panose="02010609060101010101" pitchFamily="49" charset="-122"/>
                <a:ea typeface="黑体" panose="02010609060101010101" pitchFamily="49" charset="-122"/>
              </a:rPr>
              <a:t>和</a:t>
            </a:r>
            <a:r>
              <a:rPr lang="en-US" altLang="zh-CN" sz="2800" dirty="0" err="1" smtClean="0">
                <a:solidFill>
                  <a:srgbClr val="FF0000"/>
                </a:solidFill>
                <a:latin typeface="黑体" panose="02010609060101010101" pitchFamily="49" charset="-122"/>
                <a:ea typeface="黑体" panose="02010609060101010101" pitchFamily="49" charset="-122"/>
              </a:rPr>
              <a:t>supC</a:t>
            </a:r>
            <a:r>
              <a:rPr lang="en-US" altLang="zh-CN" sz="2800" dirty="0" smtClean="0">
                <a:solidFill>
                  <a:srgbClr val="FF0000"/>
                </a:solidFill>
                <a:latin typeface="黑体" panose="02010609060101010101" pitchFamily="49" charset="-122"/>
                <a:ea typeface="黑体" panose="02010609060101010101" pitchFamily="49" charset="-122"/>
              </a:rPr>
              <a:t>—</a:t>
            </a:r>
            <a:r>
              <a:rPr lang="en-US" altLang="zh-CN" sz="2800" dirty="0" err="1" smtClean="0">
                <a:solidFill>
                  <a:srgbClr val="FF0000"/>
                </a:solidFill>
                <a:latin typeface="黑体" panose="02010609060101010101" pitchFamily="49" charset="-122"/>
                <a:ea typeface="黑体" panose="02010609060101010101" pitchFamily="49" charset="-122"/>
              </a:rPr>
              <a:t>pyrF</a:t>
            </a:r>
            <a:r>
              <a:rPr lang="zh-CN" altLang="en-US" sz="2800" dirty="0" smtClean="0">
                <a:solidFill>
                  <a:srgbClr val="FF0000"/>
                </a:solidFill>
                <a:latin typeface="黑体" panose="02010609060101010101" pitchFamily="49" charset="-122"/>
                <a:ea typeface="黑体" panose="02010609060101010101" pitchFamily="49" charset="-122"/>
              </a:rPr>
              <a:t>的共转导频率</a:t>
            </a:r>
            <a:endParaRPr lang="zh-CN" altLang="en-US" sz="2800" dirty="0">
              <a:solidFill>
                <a:srgbClr val="FF0000"/>
              </a:solidFill>
              <a:latin typeface="黑体" panose="02010609060101010101" pitchFamily="49" charset="-122"/>
              <a:ea typeface="黑体" panose="02010609060101010101" pitchFamily="49" charset="-122"/>
            </a:endParaRP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err="1" smtClean="0">
                <a:solidFill>
                  <a:srgbClr val="FFFF00"/>
                </a:solidFill>
                <a:latin typeface="Comic Sans MS" panose="030F0702030302020204" pitchFamily="66" charset="0"/>
                <a:ea typeface="黑体" panose="02010609060101010101" pitchFamily="49" charset="-122"/>
              </a:rPr>
              <a:t>supC</a:t>
            </a:r>
            <a:r>
              <a:rPr lang="en-US" altLang="zh-CN" sz="2400" dirty="0" smtClean="0">
                <a:solidFill>
                  <a:srgbClr val="FFFF00"/>
                </a:solidFill>
                <a:latin typeface="Comic Sans MS" panose="030F0702030302020204" pitchFamily="66" charset="0"/>
                <a:ea typeface="黑体" panose="02010609060101010101" pitchFamily="49" charset="-122"/>
              </a:rPr>
              <a:t>—</a:t>
            </a:r>
            <a:r>
              <a:rPr lang="en-US" altLang="zh-CN" sz="2400" dirty="0" err="1" smtClean="0">
                <a:solidFill>
                  <a:srgbClr val="FFFF00"/>
                </a:solidFill>
                <a:latin typeface="Comic Sans MS" panose="030F0702030302020204" pitchFamily="66" charset="0"/>
                <a:ea typeface="黑体" panose="02010609060101010101" pitchFamily="49" charset="-122"/>
              </a:rPr>
              <a:t>trpA</a:t>
            </a:r>
            <a:r>
              <a:rPr lang="zh-CN" altLang="en-US" sz="2400" dirty="0">
                <a:latin typeface="Comic Sans MS" panose="030F0702030302020204" pitchFamily="66" charset="0"/>
                <a:ea typeface="黑体" panose="02010609060101010101" pitchFamily="49" charset="-122"/>
              </a:rPr>
              <a:t>的共转导频率是：</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(36+114) / 603 =0.25</a:t>
            </a:r>
          </a:p>
          <a:p>
            <a:pPr algn="just">
              <a:buNone/>
            </a:pPr>
            <a:r>
              <a:rPr lang="en-US" altLang="zh-CN" sz="2400" dirty="0" err="1" smtClean="0">
                <a:solidFill>
                  <a:srgbClr val="FFFF00"/>
                </a:solidFill>
                <a:latin typeface="Comic Sans MS" panose="030F0702030302020204" pitchFamily="66" charset="0"/>
                <a:ea typeface="黑体" panose="02010609060101010101" pitchFamily="49" charset="-122"/>
              </a:rPr>
              <a:t>supC</a:t>
            </a:r>
            <a:r>
              <a:rPr lang="en-US" altLang="zh-CN" sz="2400" dirty="0" smtClean="0">
                <a:solidFill>
                  <a:srgbClr val="FFFF00"/>
                </a:solidFill>
                <a:latin typeface="Comic Sans MS" panose="030F0702030302020204" pitchFamily="66" charset="0"/>
                <a:ea typeface="黑体" panose="02010609060101010101" pitchFamily="49" charset="-122"/>
              </a:rPr>
              <a:t>—</a:t>
            </a:r>
            <a:r>
              <a:rPr lang="en-US" altLang="zh-CN" sz="2400" dirty="0" err="1" smtClean="0">
                <a:solidFill>
                  <a:srgbClr val="FFFF00"/>
                </a:solidFill>
                <a:latin typeface="Comic Sans MS" panose="030F0702030302020204" pitchFamily="66" charset="0"/>
                <a:ea typeface="黑体" panose="02010609060101010101" pitchFamily="49" charset="-122"/>
              </a:rPr>
              <a:t>pyrF</a:t>
            </a:r>
            <a:r>
              <a:rPr lang="zh-CN" altLang="en-US" sz="2400" dirty="0">
                <a:latin typeface="Comic Sans MS" panose="030F0702030302020204" pitchFamily="66" charset="0"/>
                <a:ea typeface="黑体" panose="02010609060101010101" pitchFamily="49" charset="-122"/>
              </a:rPr>
              <a:t>的共转导频率是：</a:t>
            </a:r>
            <a:endParaRPr lang="en-US" altLang="zh-CN" sz="2400" dirty="0">
              <a:latin typeface="Comic Sans MS" panose="030F0702030302020204" pitchFamily="66" charset="0"/>
              <a:ea typeface="黑体" panose="02010609060101010101" pitchFamily="49" charset="-122"/>
            </a:endParaRPr>
          </a:p>
          <a:p>
            <a:pPr algn="just">
              <a:buNone/>
            </a:pPr>
            <a:r>
              <a:rPr lang="en-US" altLang="zh-CN" sz="2400" dirty="0">
                <a:latin typeface="Comic Sans MS" panose="030F0702030302020204" pitchFamily="66" charset="0"/>
                <a:ea typeface="黑体" panose="02010609060101010101" pitchFamily="49" charset="-122"/>
              </a:rPr>
              <a:t>36/603</a:t>
            </a:r>
            <a:r>
              <a:rPr lang="zh-CN" altLang="en-US" sz="2400" dirty="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0.06</a:t>
            </a:r>
          </a:p>
          <a:p>
            <a:pPr algn="just">
              <a:buNone/>
            </a:pPr>
            <a:endParaRPr lang="en-US" altLang="zh-CN" sz="2400" dirty="0">
              <a:latin typeface="Comic Sans MS" panose="030F0702030302020204" pitchFamily="66" charset="0"/>
              <a:ea typeface="黑体" panose="02010609060101010101" pitchFamily="49" charset="-122"/>
            </a:endParaRPr>
          </a:p>
          <a:p>
            <a:pPr algn="just">
              <a:buNone/>
            </a:pPr>
            <a:r>
              <a:rPr lang="en-US" altLang="zh-CN" sz="2400" dirty="0" err="1" smtClean="0">
                <a:solidFill>
                  <a:srgbClr val="FF0000"/>
                </a:solidFill>
                <a:latin typeface="Comic Sans MS" panose="030F0702030302020204" pitchFamily="66" charset="0"/>
                <a:ea typeface="黑体" panose="02010609060101010101" pitchFamily="49" charset="-122"/>
              </a:rPr>
              <a:t>trpA</a:t>
            </a:r>
            <a:r>
              <a:rPr lang="en-US" altLang="zh-CN" sz="2400" dirty="0" smtClean="0">
                <a:solidFill>
                  <a:srgbClr val="FF0000"/>
                </a:solidFill>
                <a:latin typeface="Comic Sans MS" panose="030F0702030302020204" pitchFamily="66" charset="0"/>
                <a:ea typeface="黑体" panose="02010609060101010101" pitchFamily="49" charset="-122"/>
              </a:rPr>
              <a:t>—</a:t>
            </a:r>
            <a:r>
              <a:rPr lang="en-US" altLang="zh-CN" sz="2400" dirty="0" err="1" smtClean="0">
                <a:solidFill>
                  <a:srgbClr val="FF0000"/>
                </a:solidFill>
                <a:latin typeface="Comic Sans MS" panose="030F0702030302020204" pitchFamily="66" charset="0"/>
                <a:ea typeface="黑体" panose="02010609060101010101" pitchFamily="49" charset="-122"/>
              </a:rPr>
              <a:t>pyrF</a:t>
            </a:r>
            <a:r>
              <a:rPr lang="zh-CN" altLang="en-US" sz="2400" dirty="0" smtClean="0">
                <a:solidFill>
                  <a:srgbClr val="FF0000"/>
                </a:solidFill>
                <a:latin typeface="Comic Sans MS" panose="030F0702030302020204" pitchFamily="66" charset="0"/>
                <a:ea typeface="黑体" panose="02010609060101010101" pitchFamily="49" charset="-122"/>
              </a:rPr>
              <a:t>的共转导频率不能在此条件下计算。</a:t>
            </a:r>
            <a:endParaRPr lang="en-US" altLang="zh-CN" sz="2400" dirty="0">
              <a:solidFill>
                <a:srgbClr val="FF0000"/>
              </a:solidFill>
              <a:latin typeface="Comic Sans MS" panose="030F0702030302020204" pitchFamily="66" charset="0"/>
              <a:ea typeface="黑体" panose="02010609060101010101" pitchFamily="49" charset="-122"/>
            </a:endParaRPr>
          </a:p>
          <a:p>
            <a:pPr algn="just">
              <a:buNone/>
            </a:pPr>
            <a:r>
              <a:rPr lang="en-US" altLang="zh-CN" sz="2400" dirty="0" err="1">
                <a:solidFill>
                  <a:srgbClr val="FF0000"/>
                </a:solidFill>
                <a:latin typeface="Comic Sans MS" panose="030F0702030302020204" pitchFamily="66" charset="0"/>
                <a:ea typeface="黑体" panose="02010609060101010101" pitchFamily="49" charset="-122"/>
              </a:rPr>
              <a:t>supC</a:t>
            </a:r>
            <a:r>
              <a:rPr lang="zh-CN" altLang="en-US" sz="2400" dirty="0">
                <a:solidFill>
                  <a:srgbClr val="FF0000"/>
                </a:solidFill>
                <a:latin typeface="Comic Sans MS" panose="030F0702030302020204" pitchFamily="66" charset="0"/>
                <a:ea typeface="黑体" panose="02010609060101010101" pitchFamily="49" charset="-122"/>
              </a:rPr>
              <a:t>、</a:t>
            </a:r>
            <a:r>
              <a:rPr lang="en-US" altLang="zh-CN" sz="2400" dirty="0" err="1">
                <a:solidFill>
                  <a:srgbClr val="FF0000"/>
                </a:solidFill>
                <a:latin typeface="Comic Sans MS" panose="030F0702030302020204" pitchFamily="66" charset="0"/>
                <a:ea typeface="黑体" panose="02010609060101010101" pitchFamily="49" charset="-122"/>
              </a:rPr>
              <a:t>trpA</a:t>
            </a:r>
            <a:r>
              <a:rPr lang="en-US" altLang="zh-CN" sz="2400" dirty="0">
                <a:solidFill>
                  <a:srgbClr val="FF0000"/>
                </a:solidFill>
                <a:latin typeface="Comic Sans MS" panose="030F0702030302020204" pitchFamily="66" charset="0"/>
                <a:ea typeface="黑体" panose="02010609060101010101" pitchFamily="49" charset="-122"/>
              </a:rPr>
              <a:t> </a:t>
            </a:r>
            <a:r>
              <a:rPr lang="zh-CN" altLang="en-US" sz="2400" dirty="0">
                <a:solidFill>
                  <a:srgbClr val="FF0000"/>
                </a:solidFill>
                <a:latin typeface="Comic Sans MS" panose="030F0702030302020204" pitchFamily="66" charset="0"/>
                <a:ea typeface="黑体" panose="02010609060101010101" pitchFamily="49" charset="-122"/>
              </a:rPr>
              <a:t>和</a:t>
            </a:r>
            <a:r>
              <a:rPr lang="en-US" altLang="zh-CN" sz="2400" dirty="0">
                <a:solidFill>
                  <a:srgbClr val="FF0000"/>
                </a:solidFill>
                <a:latin typeface="Comic Sans MS" panose="030F0702030302020204" pitchFamily="66" charset="0"/>
                <a:ea typeface="黑体" panose="02010609060101010101" pitchFamily="49" charset="-122"/>
              </a:rPr>
              <a:t> </a:t>
            </a:r>
            <a:r>
              <a:rPr lang="en-US" altLang="zh-CN" sz="2400" dirty="0" err="1">
                <a:solidFill>
                  <a:srgbClr val="FF0000"/>
                </a:solidFill>
                <a:latin typeface="Comic Sans MS" panose="030F0702030302020204" pitchFamily="66" charset="0"/>
                <a:ea typeface="黑体" panose="02010609060101010101" pitchFamily="49" charset="-122"/>
              </a:rPr>
              <a:t>pyrF</a:t>
            </a:r>
            <a:r>
              <a:rPr lang="zh-CN" altLang="en-US" sz="2400" dirty="0">
                <a:solidFill>
                  <a:srgbClr val="FF0000"/>
                </a:solidFill>
                <a:latin typeface="Comic Sans MS" panose="030F0702030302020204" pitchFamily="66" charset="0"/>
                <a:ea typeface="黑体" panose="02010609060101010101" pitchFamily="49" charset="-122"/>
              </a:rPr>
              <a:t>的顺序可以通过最少基因型判断。</a:t>
            </a:r>
            <a:endParaRPr lang="en-US" altLang="zh-CN" sz="2400" dirty="0">
              <a:solidFill>
                <a:srgbClr val="FF0000"/>
              </a:solidFill>
              <a:latin typeface="Comic Sans MS" panose="030F0702030302020204" pitchFamily="66" charset="0"/>
              <a:ea typeface="黑体" panose="02010609060101010101" pitchFamily="49" charset="-122"/>
            </a:endParaRPr>
          </a:p>
          <a:p>
            <a:pPr algn="just">
              <a:buNone/>
            </a:pPr>
            <a:r>
              <a:rPr lang="en-US" altLang="zh-CN" dirty="0">
                <a:latin typeface="Comic Sans MS" panose="030F0702030302020204" pitchFamily="66" charset="0"/>
                <a:ea typeface="黑体" panose="02010609060101010101" pitchFamily="49" charset="-122"/>
              </a:rPr>
              <a:t>                                </a:t>
            </a:r>
          </a:p>
          <a:p>
            <a:pPr algn="just">
              <a:buNone/>
            </a:pPr>
            <a:r>
              <a:rPr lang="en-US" altLang="zh-CN" sz="2800" dirty="0">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 </a:t>
            </a:r>
          </a:p>
        </p:txBody>
      </p:sp>
      <p:pic>
        <p:nvPicPr>
          <p:cNvPr id="4" name="图片 3"/>
          <p:cNvPicPr>
            <a:picLocks noChangeAspect="1"/>
          </p:cNvPicPr>
          <p:nvPr/>
        </p:nvPicPr>
        <p:blipFill>
          <a:blip r:embed="rId2"/>
          <a:stretch>
            <a:fillRect/>
          </a:stretch>
        </p:blipFill>
        <p:spPr>
          <a:xfrm>
            <a:off x="152400" y="5029200"/>
            <a:ext cx="8763000" cy="117388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685800"/>
          </a:xfrm>
        </p:spPr>
        <p:txBody>
          <a:bodyPr/>
          <a:lstStyle/>
          <a:p>
            <a:r>
              <a:rPr lang="zh-CN" altLang="en-US" sz="3200" dirty="0" smtClean="0">
                <a:solidFill>
                  <a:srgbClr val="FFFF00"/>
                </a:solidFill>
                <a:latin typeface="黑体" panose="02010609060101010101" pitchFamily="49" charset="-122"/>
                <a:ea typeface="黑体" panose="02010609060101010101" pitchFamily="49" charset="-122"/>
              </a:rPr>
              <a:t>插入序列（</a:t>
            </a:r>
            <a:r>
              <a:rPr lang="en-US" altLang="zh-CN" sz="3200" dirty="0" smtClean="0">
                <a:solidFill>
                  <a:srgbClr val="FFFF00"/>
                </a:solidFill>
                <a:latin typeface="黑体" panose="02010609060101010101" pitchFamily="49" charset="-122"/>
                <a:ea typeface="黑体" panose="02010609060101010101" pitchFamily="49" charset="-122"/>
              </a:rPr>
              <a:t>IS</a:t>
            </a:r>
            <a:r>
              <a:rPr lang="zh-CN" altLang="en-US" sz="3200" dirty="0" smtClean="0">
                <a:solidFill>
                  <a:srgbClr val="FFFF00"/>
                </a:solidFill>
                <a:latin typeface="黑体" panose="02010609060101010101" pitchFamily="49" charset="-122"/>
                <a:ea typeface="黑体" panose="02010609060101010101" pitchFamily="49" charset="-122"/>
              </a:rPr>
              <a:t>）及复合转座子（</a:t>
            </a:r>
            <a:r>
              <a:rPr lang="en-US" altLang="zh-CN" sz="3200" dirty="0" err="1" smtClean="0">
                <a:solidFill>
                  <a:srgbClr val="FFFF00"/>
                </a:solidFill>
                <a:latin typeface="黑体" panose="02010609060101010101" pitchFamily="49" charset="-122"/>
                <a:ea typeface="黑体" panose="02010609060101010101" pitchFamily="49" charset="-122"/>
              </a:rPr>
              <a:t>Tn</a:t>
            </a:r>
            <a:r>
              <a:rPr lang="zh-CN" altLang="en-US" sz="3200" dirty="0" smtClean="0">
                <a:solidFill>
                  <a:srgbClr val="FFFF00"/>
                </a:solidFill>
                <a:latin typeface="黑体" panose="02010609060101010101" pitchFamily="49" charset="-122"/>
                <a:ea typeface="黑体" panose="02010609060101010101" pitchFamily="49" charset="-122"/>
              </a:rPr>
              <a:t>）</a:t>
            </a:r>
            <a:endParaRPr lang="zh-CN" altLang="en-US" sz="3200" dirty="0">
              <a:solidFill>
                <a:srgbClr val="FFFF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269242" y="1219200"/>
            <a:ext cx="6705599" cy="5339006"/>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idx="1"/>
          </p:nvPr>
        </p:nvSpPr>
        <p:spPr>
          <a:xfrm>
            <a:off x="0" y="533400"/>
            <a:ext cx="9144000" cy="6324600"/>
          </a:xfrm>
        </p:spPr>
        <p:txBody>
          <a:bodyPr vert="horz" wrap="square" lIns="91440" tIns="45720" rIns="91440" bIns="45720" anchor="t" anchorCtr="0"/>
          <a:lstStyle/>
          <a:p>
            <a:pPr algn="ctr">
              <a:buNone/>
            </a:pPr>
            <a:r>
              <a:rPr lang="zh-CN" altLang="en-US" b="1" dirty="0">
                <a:solidFill>
                  <a:srgbClr val="FFFF00"/>
                </a:solidFill>
                <a:latin typeface="Comic Sans MS" panose="030F0702030302020204" pitchFamily="66" charset="0"/>
                <a:ea typeface="黑体" panose="02010609060101010101" pitchFamily="49" charset="-122"/>
              </a:rPr>
              <a:t>共转导频率与图距的关系式</a:t>
            </a:r>
          </a:p>
          <a:p>
            <a:pPr algn="just">
              <a:buNone/>
            </a:pPr>
            <a:r>
              <a:rPr lang="zh-CN" altLang="en-US" sz="2400" dirty="0">
                <a:solidFill>
                  <a:srgbClr val="000000"/>
                </a:solidFill>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endParaRPr lang="zh-CN" altLang="en-US" sz="2400" dirty="0">
              <a:solidFill>
                <a:srgbClr val="FFFF00"/>
              </a:solidFill>
              <a:latin typeface="Comic Sans MS" panose="030F0702030302020204" pitchFamily="66" charset="0"/>
              <a:ea typeface="黑体" panose="02010609060101010101" pitchFamily="49" charset="-122"/>
            </a:endParaRPr>
          </a:p>
          <a:p>
            <a:pPr algn="just">
              <a:buNone/>
            </a:pPr>
            <a:r>
              <a:rPr lang="zh-CN" altLang="en-US" sz="2400" dirty="0">
                <a:solidFill>
                  <a:srgbClr val="000000"/>
                </a:solidFill>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p>
          <a:p>
            <a:pPr algn="just">
              <a:buNone/>
            </a:pPr>
            <a:r>
              <a:rPr lang="en-US" altLang="zh-CN" sz="2400" b="1" dirty="0">
                <a:latin typeface="Comic Sans MS" panose="030F0702030302020204" pitchFamily="66" charset="0"/>
                <a:ea typeface="黑体" panose="02010609060101010101" pitchFamily="49" charset="-122"/>
              </a:rPr>
              <a:t>                        </a:t>
            </a:r>
          </a:p>
          <a:p>
            <a:pPr algn="just">
              <a:buNone/>
            </a:pPr>
            <a:r>
              <a:rPr lang="en-US" altLang="zh-CN" sz="2400" b="1" dirty="0">
                <a:latin typeface="Comic Sans MS" panose="030F0702030302020204" pitchFamily="66" charset="0"/>
                <a:ea typeface="黑体" panose="02010609060101010101" pitchFamily="49" charset="-122"/>
              </a:rPr>
              <a:t>                           </a:t>
            </a:r>
          </a:p>
          <a:p>
            <a:endParaRPr lang="en-US" altLang="zh-CN" sz="2400" b="1" dirty="0">
              <a:latin typeface="Comic Sans MS" panose="030F0702030302020204" pitchFamily="66" charset="0"/>
              <a:ea typeface="黑体" panose="02010609060101010101" pitchFamily="49" charset="-122"/>
            </a:endParaRPr>
          </a:p>
        </p:txBody>
      </p:sp>
      <p:pic>
        <p:nvPicPr>
          <p:cNvPr id="66562" name="Picture 4"/>
          <p:cNvPicPr>
            <a:picLocks noChangeAspect="1"/>
          </p:cNvPicPr>
          <p:nvPr/>
        </p:nvPicPr>
        <p:blipFill>
          <a:blip r:embed="rId2"/>
          <a:stretch>
            <a:fillRect/>
          </a:stretch>
        </p:blipFill>
        <p:spPr>
          <a:xfrm>
            <a:off x="228600" y="1295400"/>
            <a:ext cx="8572500" cy="2362200"/>
          </a:xfrm>
          <a:prstGeom prst="rect">
            <a:avLst/>
          </a:prstGeom>
          <a:noFill/>
          <a:ln w="9525">
            <a:noFill/>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idx="1"/>
          </p:nvPr>
        </p:nvSpPr>
        <p:spPr>
          <a:xfrm>
            <a:off x="1371600" y="0"/>
            <a:ext cx="6858000" cy="685800"/>
          </a:xfrm>
        </p:spPr>
        <p:txBody>
          <a:bodyPr vert="horz" wrap="square" lIns="91440" tIns="45720" rIns="91440" bIns="45720" anchor="ctr" anchorCtr="0"/>
          <a:lstStyle/>
          <a:p>
            <a:pPr algn="ctr">
              <a:buNone/>
            </a:pPr>
            <a:r>
              <a:rPr lang="zh-CN" altLang="en-US" dirty="0" smtClean="0">
                <a:solidFill>
                  <a:srgbClr val="FFFF00"/>
                </a:solidFill>
                <a:latin typeface="黑体" panose="02010609060101010101" pitchFamily="49" charset="-122"/>
                <a:ea typeface="黑体" panose="02010609060101010101" pitchFamily="49" charset="-122"/>
              </a:rPr>
              <a:t>（</a:t>
            </a:r>
            <a:r>
              <a:rPr lang="en-US" altLang="zh-CN" dirty="0" smtClean="0">
                <a:solidFill>
                  <a:srgbClr val="FFFF00"/>
                </a:solidFill>
                <a:latin typeface="黑体" panose="02010609060101010101" pitchFamily="49" charset="-122"/>
                <a:ea typeface="黑体" panose="02010609060101010101" pitchFamily="49" charset="-122"/>
              </a:rPr>
              <a:t>3</a:t>
            </a:r>
            <a:r>
              <a:rPr lang="zh-CN" altLang="en-US" dirty="0" smtClean="0">
                <a:solidFill>
                  <a:srgbClr val="FFFF00"/>
                </a:solidFill>
                <a:latin typeface="黑体" panose="02010609060101010101" pitchFamily="49" charset="-122"/>
                <a:ea typeface="黑体" panose="02010609060101010101" pitchFamily="49" charset="-122"/>
              </a:rPr>
              <a:t>）局限性转导</a:t>
            </a:r>
            <a:r>
              <a:rPr lang="zh-CN" altLang="en-US" dirty="0">
                <a:solidFill>
                  <a:srgbClr val="FFFF00"/>
                </a:solidFill>
                <a:latin typeface="黑体" panose="02010609060101010101" pitchFamily="49" charset="-122"/>
                <a:ea typeface="黑体" panose="02010609060101010101" pitchFamily="49" charset="-122"/>
              </a:rPr>
              <a:t>与</a:t>
            </a:r>
            <a:r>
              <a:rPr lang="zh-CN" altLang="en-US" dirty="0" smtClean="0">
                <a:solidFill>
                  <a:srgbClr val="FFFF00"/>
                </a:solidFill>
                <a:latin typeface="黑体" panose="02010609060101010101" pitchFamily="49" charset="-122"/>
                <a:ea typeface="黑体" panose="02010609060101010101" pitchFamily="49" charset="-122"/>
              </a:rPr>
              <a:t>作图</a:t>
            </a:r>
            <a:endParaRPr lang="zh-CN" altLang="en-US" sz="2400" dirty="0">
              <a:latin typeface="Comic Sans MS" panose="030F0702030302020204" pitchFamily="66" charset="0"/>
              <a:ea typeface="黑体" panose="02010609060101010101" pitchFamily="49" charset="-122"/>
            </a:endParaRPr>
          </a:p>
        </p:txBody>
      </p:sp>
      <p:sp>
        <p:nvSpPr>
          <p:cNvPr id="3" name="文本框 2"/>
          <p:cNvSpPr txBox="1"/>
          <p:nvPr/>
        </p:nvSpPr>
        <p:spPr>
          <a:xfrm>
            <a:off x="228600" y="609600"/>
            <a:ext cx="8839201" cy="707886"/>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原噬菌体离开细菌染色体时偶尔形成某些细菌基因和噬菌体基因连在一起的</a:t>
            </a:r>
            <a:r>
              <a:rPr lang="en-US" altLang="zh-CN" sz="2000" dirty="0" smtClean="0">
                <a:latin typeface="黑体" panose="02010609060101010101" pitchFamily="49" charset="-122"/>
                <a:ea typeface="黑体" panose="02010609060101010101" pitchFamily="49" charset="-122"/>
              </a:rPr>
              <a:t>DNA</a:t>
            </a:r>
            <a:r>
              <a:rPr lang="zh-CN" altLang="en-US" sz="2000" dirty="0" smtClean="0">
                <a:latin typeface="黑体" panose="02010609060101010101" pitchFamily="49" charset="-122"/>
                <a:ea typeface="黑体" panose="02010609060101010101" pitchFamily="49" charset="-122"/>
              </a:rPr>
              <a:t>片段。这种混杂的</a:t>
            </a:r>
            <a:r>
              <a:rPr lang="en-US" altLang="zh-CN" sz="2000" dirty="0" smtClean="0">
                <a:latin typeface="黑体" panose="02010609060101010101" pitchFamily="49" charset="-122"/>
                <a:ea typeface="黑体" panose="02010609060101010101" pitchFamily="49" charset="-122"/>
              </a:rPr>
              <a:t>DNA</a:t>
            </a:r>
            <a:r>
              <a:rPr lang="zh-CN" altLang="en-US" sz="2000" dirty="0" smtClean="0">
                <a:latin typeface="黑体" panose="02010609060101010101" pitchFamily="49" charset="-122"/>
                <a:ea typeface="黑体" panose="02010609060101010101" pitchFamily="49" charset="-122"/>
              </a:rPr>
              <a:t>片段由噬菌体外壳包装，就形成局限性转导颗粒。</a:t>
            </a:r>
            <a:endParaRPr lang="zh-CN" altLang="en-US" sz="20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2438400" y="1324800"/>
            <a:ext cx="4724400" cy="543272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8.8 </a:t>
            </a:r>
            <a:r>
              <a:rPr lang="zh-CN" altLang="en-US" sz="3200" dirty="0">
                <a:solidFill>
                  <a:srgbClr val="FFFF00"/>
                </a:solidFill>
                <a:latin typeface="黑体" panose="02010609060101010101" pitchFamily="49" charset="-122"/>
                <a:ea typeface="黑体" panose="02010609060101010101" pitchFamily="49" charset="-122"/>
              </a:rPr>
              <a:t>大肠杆菌的遗传图谱与物理图谱</a:t>
            </a:r>
          </a:p>
        </p:txBody>
      </p:sp>
      <p:sp>
        <p:nvSpPr>
          <p:cNvPr id="4" name="Rectangle 2"/>
          <p:cNvSpPr/>
          <p:nvPr/>
        </p:nvSpPr>
        <p:spPr>
          <a:xfrm>
            <a:off x="152400" y="1295400"/>
            <a:ext cx="3581400" cy="5389563"/>
          </a:xfrm>
          <a:prstGeom prst="rect">
            <a:avLst/>
          </a:prstGeom>
          <a:noFill/>
          <a:ln w="9525">
            <a:noFill/>
          </a:ln>
        </p:spPr>
        <p:txBody>
          <a:bodyPr>
            <a:spAutoFit/>
          </a:bodyPr>
          <a:lstStyle/>
          <a:p>
            <a:pPr>
              <a:lnSpc>
                <a:spcPts val="3200"/>
              </a:lnSpc>
              <a:buClr>
                <a:srgbClr val="00FFCC"/>
              </a:buClr>
              <a:buSzPct val="110000"/>
              <a:buFont typeface="Wingdings" panose="05000000000000000000" pitchFamily="2" charset="2"/>
              <a:buNone/>
            </a:pPr>
            <a:r>
              <a:rPr lang="zh-CN" altLang="en-US" sz="2000" dirty="0">
                <a:solidFill>
                  <a:srgbClr val="FFFFFF"/>
                </a:solidFill>
                <a:latin typeface="黑体" panose="02010609060101010101" pitchFamily="49" charset="-122"/>
                <a:ea typeface="黑体" panose="02010609060101010101" pitchFamily="49" charset="-122"/>
              </a:rPr>
              <a:t>    根据中断杂交、重组、转化和转导等作图技术，于</a:t>
            </a:r>
            <a:r>
              <a:rPr lang="en-US" altLang="zh-CN" sz="2000" dirty="0">
                <a:solidFill>
                  <a:srgbClr val="FFFFFF"/>
                </a:solidFill>
                <a:latin typeface="黑体" panose="02010609060101010101" pitchFamily="49" charset="-122"/>
                <a:ea typeface="黑体" panose="02010609060101010101" pitchFamily="49" charset="-122"/>
              </a:rPr>
              <a:t>1963</a:t>
            </a:r>
            <a:r>
              <a:rPr lang="zh-CN" altLang="en-US" sz="2000" dirty="0">
                <a:solidFill>
                  <a:srgbClr val="FFFFFF"/>
                </a:solidFill>
                <a:latin typeface="黑体" panose="02010609060101010101" pitchFamily="49" charset="-122"/>
                <a:ea typeface="黑体" panose="02010609060101010101" pitchFamily="49" charset="-122"/>
              </a:rPr>
              <a:t>年绘制出第一张</a:t>
            </a:r>
            <a:r>
              <a:rPr lang="en-US" altLang="zh-CN" sz="2000" i="1" dirty="0">
                <a:solidFill>
                  <a:srgbClr val="FFFFFF"/>
                </a:solidFill>
                <a:latin typeface="Times New Roman" panose="02020603050405020304" pitchFamily="18" charset="0"/>
                <a:ea typeface="黑体" panose="02010609060101010101" pitchFamily="49" charset="-122"/>
              </a:rPr>
              <a:t>E.coli </a:t>
            </a:r>
            <a:r>
              <a:rPr lang="zh-CN" altLang="en-US" sz="2000" dirty="0">
                <a:solidFill>
                  <a:srgbClr val="FFFFFF"/>
                </a:solidFill>
                <a:latin typeface="黑体" panose="02010609060101010101" pitchFamily="49" charset="-122"/>
                <a:ea typeface="黑体" panose="02010609060101010101" pitchFamily="49" charset="-122"/>
              </a:rPr>
              <a:t>遗传图，定位</a:t>
            </a:r>
            <a:r>
              <a:rPr lang="en-US" altLang="zh-CN" sz="2000" dirty="0">
                <a:solidFill>
                  <a:srgbClr val="FFFFFF"/>
                </a:solidFill>
                <a:latin typeface="黑体" panose="02010609060101010101" pitchFamily="49" charset="-122"/>
                <a:ea typeface="黑体" panose="02010609060101010101" pitchFamily="49" charset="-122"/>
              </a:rPr>
              <a:t>100</a:t>
            </a:r>
            <a:r>
              <a:rPr lang="zh-CN" altLang="en-US" sz="2000" dirty="0">
                <a:solidFill>
                  <a:srgbClr val="FFFFFF"/>
                </a:solidFill>
                <a:latin typeface="黑体" panose="02010609060101010101" pitchFamily="49" charset="-122"/>
                <a:ea typeface="黑体" panose="02010609060101010101" pitchFamily="49" charset="-122"/>
              </a:rPr>
              <a:t>多个基因。该图以时间为单位被分为</a:t>
            </a:r>
            <a:r>
              <a:rPr lang="en-US" altLang="zh-CN" sz="2000" dirty="0">
                <a:solidFill>
                  <a:srgbClr val="FFFFFF"/>
                </a:solidFill>
                <a:latin typeface="黑体" panose="02010609060101010101" pitchFamily="49" charset="-122"/>
                <a:ea typeface="黑体" panose="02010609060101010101" pitchFamily="49" charset="-122"/>
              </a:rPr>
              <a:t>100</a:t>
            </a:r>
            <a:r>
              <a:rPr lang="zh-CN" altLang="en-US" sz="2000" dirty="0">
                <a:solidFill>
                  <a:srgbClr val="FFFFFF"/>
                </a:solidFill>
                <a:latin typeface="黑体" panose="02010609060101010101" pitchFamily="49" charset="-122"/>
                <a:ea typeface="黑体" panose="02010609060101010101" pitchFamily="49" charset="-122"/>
              </a:rPr>
              <a:t>分钟，即将一个完整的</a:t>
            </a:r>
            <a:r>
              <a:rPr lang="en-US" altLang="zh-CN" sz="2000" i="1" dirty="0">
                <a:solidFill>
                  <a:srgbClr val="FFFFFF"/>
                </a:solidFill>
                <a:latin typeface="Times New Roman" panose="02020603050405020304" pitchFamily="18" charset="0"/>
                <a:ea typeface="黑体" panose="02010609060101010101" pitchFamily="49" charset="-122"/>
              </a:rPr>
              <a:t>E.coli</a:t>
            </a:r>
            <a:r>
              <a:rPr lang="zh-CN" altLang="en-US" sz="2000" dirty="0">
                <a:solidFill>
                  <a:srgbClr val="FFFFFF"/>
                </a:solidFill>
                <a:latin typeface="黑体" panose="02010609060101010101" pitchFamily="49" charset="-122"/>
                <a:ea typeface="黑体" panose="02010609060101010101" pitchFamily="49" charset="-122"/>
              </a:rPr>
              <a:t>染色体从供体转移到受体所需要的时间</a:t>
            </a:r>
          </a:p>
          <a:p>
            <a:pPr>
              <a:lnSpc>
                <a:spcPts val="3200"/>
              </a:lnSpc>
              <a:buClr>
                <a:srgbClr val="00FFCC"/>
              </a:buClr>
              <a:buSzPct val="110000"/>
              <a:buFont typeface="Wingdings" panose="05000000000000000000" pitchFamily="2" charset="2"/>
              <a:buNone/>
            </a:pPr>
            <a:r>
              <a:rPr lang="zh-CN" altLang="en-US" sz="2000" dirty="0">
                <a:solidFill>
                  <a:srgbClr val="FFFFFF"/>
                </a:solidFill>
                <a:latin typeface="Comic Sans MS" panose="030F0702030302020204" pitchFamily="66" charset="0"/>
                <a:ea typeface="黑体" panose="02010609060101010101" pitchFamily="49" charset="-122"/>
              </a:rPr>
              <a:t>     年份    准确定位</a:t>
            </a:r>
          </a:p>
          <a:p>
            <a:pPr>
              <a:lnSpc>
                <a:spcPts val="3200"/>
              </a:lnSpc>
              <a:buClr>
                <a:srgbClr val="00FFCC"/>
              </a:buClr>
              <a:buSzPct val="110000"/>
              <a:buFont typeface="Wingdings" panose="05000000000000000000" pitchFamily="2" charset="2"/>
              <a:buNone/>
            </a:pPr>
            <a:r>
              <a:rPr lang="en-US" altLang="zh-CN" sz="2000" dirty="0">
                <a:solidFill>
                  <a:srgbClr val="FFFFFF"/>
                </a:solidFill>
                <a:latin typeface="Comic Sans MS" panose="030F0702030302020204" pitchFamily="66" charset="0"/>
                <a:ea typeface="黑体" panose="02010609060101010101" pitchFamily="49" charset="-122"/>
              </a:rPr>
              <a:t>    1963</a:t>
            </a:r>
            <a:r>
              <a:rPr lang="zh-CN" altLang="en-US" sz="2000" dirty="0">
                <a:solidFill>
                  <a:srgbClr val="FFFFFF"/>
                </a:solidFill>
                <a:latin typeface="Comic Sans MS" panose="030F0702030302020204" pitchFamily="66" charset="0"/>
                <a:ea typeface="黑体" panose="02010609060101010101" pitchFamily="49" charset="-122"/>
              </a:rPr>
              <a:t>年    </a:t>
            </a:r>
            <a:r>
              <a:rPr lang="en-US" altLang="zh-CN" sz="2000" dirty="0">
                <a:latin typeface="Comic Sans MS" panose="030F0702030302020204" pitchFamily="66" charset="0"/>
                <a:ea typeface="黑体" panose="02010609060101010101" pitchFamily="49" charset="-122"/>
              </a:rPr>
              <a:t>100</a:t>
            </a:r>
            <a:r>
              <a:rPr lang="zh-CN" altLang="en-US" sz="2000" dirty="0">
                <a:latin typeface="Comic Sans MS" panose="030F0702030302020204" pitchFamily="66" charset="0"/>
                <a:ea typeface="黑体" panose="02010609060101010101" pitchFamily="49" charset="-122"/>
              </a:rPr>
              <a:t>个基因</a:t>
            </a:r>
            <a:endParaRPr lang="zh-CN" altLang="en-US" sz="2000" dirty="0">
              <a:solidFill>
                <a:srgbClr val="FFFFFF"/>
              </a:solidFill>
              <a:latin typeface="Comic Sans MS" panose="030F0702030302020204" pitchFamily="66" charset="0"/>
              <a:ea typeface="黑体" panose="02010609060101010101" pitchFamily="49" charset="-122"/>
            </a:endParaRPr>
          </a:p>
          <a:p>
            <a:pPr>
              <a:lnSpc>
                <a:spcPts val="3200"/>
              </a:lnSpc>
              <a:buClr>
                <a:srgbClr val="00FFCC"/>
              </a:buClr>
              <a:buSzPct val="110000"/>
              <a:buFont typeface="Wingdings" panose="05000000000000000000" pitchFamily="2" charset="2"/>
              <a:buNone/>
            </a:pPr>
            <a:r>
              <a:rPr lang="en-US" altLang="zh-CN" sz="2000" dirty="0">
                <a:solidFill>
                  <a:srgbClr val="FFFFFF"/>
                </a:solidFill>
                <a:latin typeface="Comic Sans MS" panose="030F0702030302020204" pitchFamily="66" charset="0"/>
                <a:ea typeface="黑体" panose="02010609060101010101" pitchFamily="49" charset="-122"/>
              </a:rPr>
              <a:t>    1990</a:t>
            </a:r>
            <a:r>
              <a:rPr lang="zh-CN" altLang="en-US" sz="2000" dirty="0">
                <a:solidFill>
                  <a:srgbClr val="FFFFFF"/>
                </a:solidFill>
                <a:latin typeface="Comic Sans MS" panose="030F0702030302020204" pitchFamily="66" charset="0"/>
                <a:ea typeface="黑体" panose="02010609060101010101" pitchFamily="49" charset="-122"/>
              </a:rPr>
              <a:t>年  </a:t>
            </a:r>
            <a:r>
              <a:rPr lang="en-US" altLang="zh-CN" sz="2000" dirty="0">
                <a:latin typeface="Comic Sans MS" panose="030F0702030302020204" pitchFamily="66" charset="0"/>
                <a:ea typeface="黑体" panose="02010609060101010101" pitchFamily="49" charset="-122"/>
              </a:rPr>
              <a:t>1400</a:t>
            </a:r>
            <a:r>
              <a:rPr lang="zh-CN" altLang="en-US" sz="2000" dirty="0">
                <a:latin typeface="Comic Sans MS" panose="030F0702030302020204" pitchFamily="66" charset="0"/>
                <a:ea typeface="黑体" panose="02010609060101010101" pitchFamily="49" charset="-122"/>
              </a:rPr>
              <a:t>个基因</a:t>
            </a:r>
            <a:endParaRPr lang="zh-CN" altLang="en-US" sz="2000" dirty="0">
              <a:solidFill>
                <a:srgbClr val="003399"/>
              </a:solidFill>
              <a:latin typeface="Comic Sans MS" panose="030F0702030302020204" pitchFamily="66" charset="0"/>
              <a:ea typeface="黑体" panose="02010609060101010101" pitchFamily="49" charset="-122"/>
            </a:endParaRPr>
          </a:p>
          <a:p>
            <a:pPr>
              <a:lnSpc>
                <a:spcPts val="3200"/>
              </a:lnSpc>
              <a:buClr>
                <a:srgbClr val="00FFCC"/>
              </a:buClr>
              <a:buSzPct val="110000"/>
              <a:buFont typeface="Wingdings" panose="05000000000000000000" pitchFamily="2" charset="2"/>
              <a:buNone/>
            </a:pPr>
            <a:r>
              <a:rPr lang="en-US" altLang="zh-CN" sz="2000" dirty="0">
                <a:solidFill>
                  <a:srgbClr val="FFFFFF"/>
                </a:solidFill>
                <a:latin typeface="Comic Sans MS" panose="030F0702030302020204" pitchFamily="66" charset="0"/>
                <a:ea typeface="黑体" panose="02010609060101010101" pitchFamily="49" charset="-122"/>
              </a:rPr>
              <a:t>    1997</a:t>
            </a:r>
            <a:r>
              <a:rPr lang="zh-CN" altLang="en-US" sz="2000" dirty="0">
                <a:solidFill>
                  <a:srgbClr val="FFFFFF"/>
                </a:solidFill>
                <a:latin typeface="Comic Sans MS" panose="030F0702030302020204" pitchFamily="66" charset="0"/>
                <a:ea typeface="黑体" panose="02010609060101010101" pitchFamily="49" charset="-122"/>
              </a:rPr>
              <a:t>年</a:t>
            </a:r>
            <a:r>
              <a:rPr lang="zh-CN" altLang="en-US" sz="2000" dirty="0">
                <a:solidFill>
                  <a:srgbClr val="000000"/>
                </a:solidFill>
                <a:latin typeface="Comic Sans MS" panose="030F0702030302020204" pitchFamily="66" charset="0"/>
                <a:ea typeface="黑体" panose="02010609060101010101" pitchFamily="49" charset="-122"/>
              </a:rPr>
              <a:t> </a:t>
            </a:r>
            <a:r>
              <a:rPr lang="en-US" altLang="zh-CN" sz="2000" dirty="0">
                <a:latin typeface="Comic Sans MS" panose="030F0702030302020204" pitchFamily="66" charset="0"/>
                <a:ea typeface="黑体" panose="02010609060101010101" pitchFamily="49" charset="-122"/>
              </a:rPr>
              <a:t>4288</a:t>
            </a:r>
            <a:r>
              <a:rPr lang="en-US" altLang="zh-CN" sz="2000" dirty="0">
                <a:solidFill>
                  <a:srgbClr val="000000"/>
                </a:solidFill>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个基因</a:t>
            </a:r>
          </a:p>
          <a:p>
            <a:pPr>
              <a:lnSpc>
                <a:spcPts val="3200"/>
              </a:lnSpc>
              <a:buClr>
                <a:srgbClr val="00FFCC"/>
              </a:buClr>
              <a:buSzPct val="110000"/>
              <a:buFont typeface="Wingdings" panose="05000000000000000000" pitchFamily="2" charset="2"/>
              <a:buNone/>
            </a:pPr>
            <a:r>
              <a:rPr lang="en-US" altLang="zh-CN" sz="2000" dirty="0">
                <a:latin typeface="Comic Sans MS" panose="030F0702030302020204" pitchFamily="66" charset="0"/>
                <a:ea typeface="黑体" panose="02010609060101010101" pitchFamily="49" charset="-122"/>
              </a:rPr>
              <a:t>    2005</a:t>
            </a:r>
            <a:r>
              <a:rPr lang="zh-CN" altLang="en-US" sz="2000" dirty="0">
                <a:latin typeface="Comic Sans MS" panose="030F0702030302020204" pitchFamily="66" charset="0"/>
                <a:ea typeface="黑体" panose="02010609060101010101" pitchFamily="49" charset="-122"/>
              </a:rPr>
              <a:t>年 </a:t>
            </a:r>
            <a:r>
              <a:rPr lang="en-US" altLang="zh-CN" sz="2000" dirty="0">
                <a:latin typeface="Comic Sans MS" panose="030F0702030302020204" pitchFamily="66" charset="0"/>
                <a:ea typeface="黑体" panose="02010609060101010101" pitchFamily="49" charset="-122"/>
              </a:rPr>
              <a:t>4464</a:t>
            </a:r>
            <a:r>
              <a:rPr lang="zh-CN" altLang="en-US" sz="2000" dirty="0">
                <a:latin typeface="Comic Sans MS" panose="030F0702030302020204" pitchFamily="66" charset="0"/>
                <a:ea typeface="黑体" panose="02010609060101010101" pitchFamily="49" charset="-122"/>
              </a:rPr>
              <a:t>个基因</a:t>
            </a:r>
          </a:p>
          <a:p>
            <a:pPr>
              <a:lnSpc>
                <a:spcPts val="3200"/>
              </a:lnSpc>
              <a:buClr>
                <a:srgbClr val="00FFCC"/>
              </a:buClr>
              <a:buSzPct val="110000"/>
              <a:buFont typeface="Wingdings" panose="05000000000000000000" pitchFamily="2" charset="2"/>
              <a:buNone/>
            </a:pPr>
            <a:r>
              <a:rPr lang="zh-CN" altLang="en-US" sz="2000" dirty="0">
                <a:latin typeface="Comic Sans MS" panose="030F0702030302020204" pitchFamily="66" charset="0"/>
                <a:ea typeface="黑体" panose="02010609060101010101" pitchFamily="49" charset="-122"/>
              </a:rPr>
              <a:t>        </a:t>
            </a:r>
          </a:p>
        </p:txBody>
      </p:sp>
      <p:pic>
        <p:nvPicPr>
          <p:cNvPr id="5" name="Picture 3" descr="g5257 f8"/>
          <p:cNvPicPr>
            <a:picLocks noChangeAspect="1"/>
          </p:cNvPicPr>
          <p:nvPr/>
        </p:nvPicPr>
        <p:blipFill>
          <a:blip r:embed="rId2"/>
          <a:stretch>
            <a:fillRect/>
          </a:stretch>
        </p:blipFill>
        <p:spPr>
          <a:xfrm>
            <a:off x="3810000" y="1263650"/>
            <a:ext cx="5029200" cy="5275263"/>
          </a:xfrm>
          <a:prstGeom prst="rect">
            <a:avLst/>
          </a:prstGeom>
          <a:noFill/>
          <a:ln w="9525">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914400"/>
          </a:xfrm>
        </p:spPr>
        <p:txBody>
          <a:bodyPr/>
          <a:lstStyle/>
          <a:p>
            <a:r>
              <a:rPr lang="zh-CN" altLang="en-US" sz="4000" dirty="0">
                <a:solidFill>
                  <a:srgbClr val="FFFF00"/>
                </a:solidFill>
              </a:rPr>
              <a:t>基与碱基序</a:t>
            </a:r>
            <a:r>
              <a:rPr lang="zh-CN" altLang="en-US" sz="4000" dirty="0" smtClean="0">
                <a:solidFill>
                  <a:srgbClr val="FFFF00"/>
                </a:solidFill>
              </a:rPr>
              <a:t>列的物理</a:t>
            </a:r>
            <a:r>
              <a:rPr lang="zh-CN" altLang="en-US" sz="4000" dirty="0">
                <a:solidFill>
                  <a:srgbClr val="FFFF00"/>
                </a:solidFill>
              </a:rPr>
              <a:t>图谱</a:t>
            </a:r>
            <a:endParaRPr lang="zh-CN" altLang="en-US" sz="4000" dirty="0">
              <a:solidFill>
                <a:srgbClr val="FFFF00"/>
              </a:solidFill>
            </a:endParaRPr>
          </a:p>
        </p:txBody>
      </p:sp>
      <p:pic>
        <p:nvPicPr>
          <p:cNvPr id="4" name="图片 3"/>
          <p:cNvPicPr>
            <a:picLocks noChangeAspect="1"/>
          </p:cNvPicPr>
          <p:nvPr/>
        </p:nvPicPr>
        <p:blipFill>
          <a:blip r:embed="rId2"/>
          <a:stretch>
            <a:fillRect/>
          </a:stretch>
        </p:blipFill>
        <p:spPr>
          <a:xfrm>
            <a:off x="1752600" y="1447800"/>
            <a:ext cx="5638800" cy="5089179"/>
          </a:xfrm>
          <a:prstGeom prst="rect">
            <a:avLst/>
          </a:prstGeom>
        </p:spPr>
      </p:pic>
    </p:spTree>
    <p:extLst>
      <p:ext uri="{BB962C8B-B14F-4D97-AF65-F5344CB8AC3E}">
        <p14:creationId xmlns:p14="http://schemas.microsoft.com/office/powerpoint/2010/main" val="403843948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vert="horz" wrap="square" lIns="91440" tIns="45720" rIns="91440" bIns="45720" anchor="ctr" anchorCtr="0"/>
          <a:lstStyle/>
          <a:p>
            <a:r>
              <a:rPr lang="zh-CN" altLang="en-US" b="1" dirty="0">
                <a:solidFill>
                  <a:srgbClr val="FFFF00"/>
                </a:solidFill>
              </a:rPr>
              <a:t>作业</a:t>
            </a:r>
          </a:p>
        </p:txBody>
      </p:sp>
      <p:sp>
        <p:nvSpPr>
          <p:cNvPr id="76803" name="内容占位符 2"/>
          <p:cNvSpPr>
            <a:spLocks noGrp="1"/>
          </p:cNvSpPr>
          <p:nvPr>
            <p:ph idx="1"/>
          </p:nvPr>
        </p:nvSpPr>
        <p:spPr>
          <a:xfrm>
            <a:off x="457200" y="1600200"/>
            <a:ext cx="8458086" cy="3429000"/>
          </a:xfrm>
        </p:spPr>
        <p:txBody>
          <a:bodyPr vert="horz" wrap="square" lIns="91440" tIns="45720" rIns="91440" bIns="45720" anchor="t" anchorCtr="0"/>
          <a:lstStyle/>
          <a:p>
            <a:pPr marL="0" indent="0">
              <a:spcBef>
                <a:spcPct val="50000"/>
              </a:spcBef>
              <a:buNone/>
            </a:pPr>
            <a:r>
              <a:rPr lang="en-US" altLang="zh-CN" sz="3600" dirty="0">
                <a:solidFill>
                  <a:srgbClr val="FFFF00"/>
                </a:solidFill>
                <a:latin typeface="黑体" panose="02010609060101010101" pitchFamily="49" charset="-122"/>
                <a:ea typeface="黑体" panose="02010609060101010101" pitchFamily="49" charset="-122"/>
              </a:rPr>
              <a:t> </a:t>
            </a:r>
            <a:r>
              <a:rPr lang="en-US" altLang="zh-CN" sz="3600" dirty="0" smtClean="0">
                <a:solidFill>
                  <a:srgbClr val="FFFF00"/>
                </a:solidFill>
                <a:latin typeface="黑体" panose="02010609060101010101" pitchFamily="49" charset="-122"/>
                <a:ea typeface="黑体" panose="02010609060101010101" pitchFamily="49" charset="-122"/>
              </a:rPr>
              <a:t>P195  </a:t>
            </a:r>
            <a:r>
              <a:rPr lang="en-US" altLang="zh-CN" sz="3600" dirty="0" smtClean="0">
                <a:latin typeface="黑体" panose="02010609060101010101" pitchFamily="49" charset="-122"/>
                <a:ea typeface="黑体" panose="02010609060101010101" pitchFamily="49" charset="-122"/>
              </a:rPr>
              <a:t>3</a:t>
            </a:r>
            <a:r>
              <a:rPr lang="zh-CN" altLang="en-US" sz="3600" dirty="0" smtClean="0">
                <a:latin typeface="黑体" panose="02010609060101010101" pitchFamily="49" charset="-122"/>
                <a:ea typeface="黑体" panose="02010609060101010101" pitchFamily="49" charset="-122"/>
              </a:rPr>
              <a:t>，</a:t>
            </a:r>
            <a:r>
              <a:rPr lang="en-US" altLang="zh-CN" sz="3600" b="1" dirty="0" smtClean="0">
                <a:latin typeface="Times New Roman" panose="02020603050405020304" pitchFamily="18" charset="0"/>
              </a:rPr>
              <a:t>4</a:t>
            </a:r>
            <a:r>
              <a:rPr lang="en-US" altLang="zh-CN" sz="3600" b="1" dirty="0" smtClean="0">
                <a:latin typeface="Times New Roman" panose="02020603050405020304" pitchFamily="18" charset="0"/>
              </a:rPr>
              <a:t>,  5,  8</a:t>
            </a:r>
            <a:r>
              <a:rPr lang="zh-CN" altLang="en-US" sz="3600" b="1" dirty="0" smtClean="0">
                <a:latin typeface="Times New Roman" panose="02020603050405020304" pitchFamily="18" charset="0"/>
              </a:rPr>
              <a:t>，</a:t>
            </a:r>
            <a:r>
              <a:rPr lang="en-US" altLang="zh-CN" sz="3600" b="1" dirty="0" smtClean="0">
                <a:latin typeface="Times New Roman" panose="02020603050405020304" pitchFamily="18" charset="0"/>
              </a:rPr>
              <a:t>9</a:t>
            </a:r>
            <a:r>
              <a:rPr lang="zh-CN" altLang="en-US" sz="3600" b="1" dirty="0" smtClean="0">
                <a:latin typeface="Times New Roman" panose="02020603050405020304" pitchFamily="18" charset="0"/>
              </a:rPr>
              <a:t>（按转化计算重组），</a:t>
            </a:r>
            <a:r>
              <a:rPr lang="en-US" altLang="zh-CN" sz="3600" b="1" dirty="0" smtClean="0">
                <a:latin typeface="Times New Roman" panose="02020603050405020304" pitchFamily="18" charset="0"/>
              </a:rPr>
              <a:t>10</a:t>
            </a:r>
            <a:r>
              <a:rPr lang="zh-CN" altLang="en-US" sz="3600" b="1" dirty="0" smtClean="0">
                <a:latin typeface="Times New Roman" panose="02020603050405020304" pitchFamily="18" charset="0"/>
              </a:rPr>
              <a:t>（注意判断先后顺序），</a:t>
            </a:r>
            <a:r>
              <a:rPr lang="en-US" altLang="zh-CN" sz="3600" b="1" dirty="0" smtClean="0">
                <a:latin typeface="Times New Roman" panose="02020603050405020304" pitchFamily="18" charset="0"/>
              </a:rPr>
              <a:t>11</a:t>
            </a:r>
            <a:r>
              <a:rPr lang="zh-CN" altLang="en-US" sz="3600" b="1" dirty="0" smtClean="0">
                <a:latin typeface="Times New Roman" panose="02020603050405020304" pitchFamily="18" charset="0"/>
              </a:rPr>
              <a:t>，</a:t>
            </a:r>
            <a:r>
              <a:rPr lang="en-US" altLang="zh-CN" sz="3600" b="1" dirty="0" smtClean="0">
                <a:latin typeface="Times New Roman" panose="02020603050405020304" pitchFamily="18" charset="0"/>
              </a:rPr>
              <a:t>13</a:t>
            </a:r>
            <a:r>
              <a:rPr lang="zh-CN" altLang="en-US" sz="3600" b="1" dirty="0" smtClean="0">
                <a:latin typeface="Times New Roman" panose="02020603050405020304" pitchFamily="18" charset="0"/>
              </a:rPr>
              <a:t>，</a:t>
            </a:r>
            <a:r>
              <a:rPr lang="en-US" altLang="zh-CN" sz="3600" b="1" dirty="0" smtClean="0">
                <a:latin typeface="Times New Roman" panose="02020603050405020304" pitchFamily="18" charset="0"/>
              </a:rPr>
              <a:t>14</a:t>
            </a:r>
            <a:r>
              <a:rPr lang="zh-CN" altLang="en-US" sz="3600" b="1" dirty="0" smtClean="0">
                <a:latin typeface="Times New Roman" panose="02020603050405020304" pitchFamily="18" charset="0"/>
              </a:rPr>
              <a:t>（分母应是</a:t>
            </a:r>
            <a:r>
              <a:rPr lang="en-US" altLang="zh-CN" sz="3600" b="1" dirty="0" smtClean="0">
                <a:latin typeface="Times New Roman" panose="02020603050405020304" pitchFamily="18" charset="0"/>
              </a:rPr>
              <a:t>++</a:t>
            </a:r>
            <a:r>
              <a:rPr lang="zh-CN" altLang="en-US" sz="3600" b="1" dirty="0" smtClean="0">
                <a:latin typeface="Times New Roman" panose="02020603050405020304" pitchFamily="18" charset="0"/>
              </a:rPr>
              <a:t>与？的和）</a:t>
            </a:r>
            <a:endParaRPr lang="en-US" altLang="zh-CN" sz="3600" b="1" dirty="0">
              <a:latin typeface="Times New Roman" panose="02020603050405020304" pitchFamily="18" charset="0"/>
            </a:endParaRPr>
          </a:p>
          <a:p>
            <a:pPr marL="0" indent="0">
              <a:buNone/>
            </a:pPr>
            <a:r>
              <a:rPr lang="zh-CN" altLang="en-US" sz="3600" dirty="0" smtClean="0">
                <a:solidFill>
                  <a:srgbClr val="FFFF00"/>
                </a:solidFill>
                <a:latin typeface="黑体" panose="02010609060101010101" pitchFamily="49" charset="-122"/>
                <a:ea typeface="黑体" panose="02010609060101010101" pitchFamily="49" charset="-122"/>
              </a:rPr>
              <a:t> </a:t>
            </a:r>
            <a:r>
              <a:rPr lang="en-US" altLang="zh-CN" sz="3600" dirty="0" smtClean="0">
                <a:solidFill>
                  <a:srgbClr val="FFFF00"/>
                </a:solidFill>
                <a:latin typeface="黑体" panose="02010609060101010101" pitchFamily="49" charset="-122"/>
                <a:ea typeface="黑体" panose="02010609060101010101" pitchFamily="49" charset="-122"/>
              </a:rPr>
              <a:t> </a:t>
            </a:r>
            <a:r>
              <a:rPr lang="zh-CN" altLang="en-US" sz="4000" dirty="0" smtClean="0">
                <a:solidFill>
                  <a:srgbClr val="FFFF00"/>
                </a:solidFill>
                <a:latin typeface="黑体" panose="02010609060101010101" pitchFamily="49" charset="-122"/>
                <a:ea typeface="黑体" panose="02010609060101010101" pitchFamily="49" charset="-122"/>
              </a:rPr>
              <a:t>          </a:t>
            </a:r>
            <a:endParaRPr lang="zh-CN" altLang="en-US" sz="60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solidFill>
                  <a:srgbClr val="FFFF00"/>
                </a:solidFill>
                <a:latin typeface="黑体" panose="02010609060101010101" pitchFamily="49" charset="-122"/>
                <a:ea typeface="黑体" panose="02010609060101010101" pitchFamily="49" charset="-122"/>
              </a:rPr>
              <a:t>质 粒</a:t>
            </a:r>
            <a:endParaRPr lang="zh-CN" altLang="en-US" sz="4000" dirty="0">
              <a:solidFill>
                <a:srgbClr val="FFFF00"/>
              </a:solidFill>
              <a:latin typeface="黑体" panose="02010609060101010101" pitchFamily="49" charset="-122"/>
              <a:ea typeface="黑体" panose="02010609060101010101" pitchFamily="49" charset="-122"/>
            </a:endParaRP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24000"/>
            <a:ext cx="8229600" cy="3857625"/>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457200" y="381000"/>
            <a:ext cx="8229600" cy="838200"/>
          </a:xfrm>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8.2 </a:t>
            </a:r>
            <a:r>
              <a:rPr lang="zh-CN" altLang="en-US" sz="3600" dirty="0">
                <a:solidFill>
                  <a:srgbClr val="FFFF00"/>
                </a:solidFill>
                <a:latin typeface="黑体" panose="02010609060101010101" pitchFamily="49" charset="-122"/>
                <a:ea typeface="黑体" panose="02010609060101010101" pitchFamily="49" charset="-122"/>
              </a:rPr>
              <a:t>大肠杆菌的突变型及其筛选</a:t>
            </a:r>
          </a:p>
        </p:txBody>
      </p:sp>
      <p:sp>
        <p:nvSpPr>
          <p:cNvPr id="12291" name="Rectangle 3"/>
          <p:cNvSpPr>
            <a:spLocks noGrp="1" noChangeArrowheads="1"/>
          </p:cNvSpPr>
          <p:nvPr>
            <p:ph idx="1"/>
          </p:nvPr>
        </p:nvSpPr>
        <p:spPr>
          <a:xfrm>
            <a:off x="342900" y="1143000"/>
            <a:ext cx="8458200" cy="52578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r>
              <a:rPr kumimoji="0" lang="en-US" altLang="zh-CN" sz="2800" b="0" i="0" u="none" strike="noStrike" kern="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j-cs"/>
              </a:rPr>
              <a:t>8.2.1 </a:t>
            </a:r>
            <a:r>
              <a:rPr kumimoji="0" lang="zh-CN" altLang="en-US" sz="2800" b="0" i="0" u="none" strike="noStrike" kern="0" cap="none" spc="0" normalizeH="0" baseline="0" noProof="0" dirty="0">
                <a:ln>
                  <a:noFill/>
                </a:ln>
                <a:solidFill>
                  <a:srgbClr val="FFFF00"/>
                </a:solidFill>
                <a:effectLst/>
                <a:uLnTx/>
                <a:uFillTx/>
                <a:latin typeface="黑体" panose="02010609060101010101" pitchFamily="49" charset="-122"/>
                <a:ea typeface="黑体" panose="02010609060101010101" pitchFamily="49" charset="-122"/>
                <a:cs typeface="+mj-cs"/>
              </a:rPr>
              <a:t>　大肠杆菌的突变类型</a:t>
            </a:r>
          </a:p>
          <a:p>
            <a:pPr marL="0" marR="0" lvl="0" indent="0" algn="l" defTabSz="914400" rtl="0" eaLnBrk="0" fontAlgn="base" latinLnBrk="0" hangingPunct="0">
              <a:lnSpc>
                <a:spcPct val="100000"/>
              </a:lnSpc>
              <a:spcBef>
                <a:spcPct val="20000"/>
              </a:spcBef>
              <a:spcAft>
                <a:spcPct val="0"/>
              </a:spcAft>
              <a:buClr>
                <a:schemeClr val="tx2"/>
              </a:buClr>
              <a:buSzTx/>
              <a:buFontTx/>
              <a:buNone/>
              <a:defRPr/>
            </a:pPr>
            <a:r>
              <a:rPr kumimoji="0" lang="zh-CN" altLang="en-US" sz="24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a:t>
            </a:r>
            <a:r>
              <a:rPr kumimoji="0" lang="en-US" altLang="zh-CN" sz="24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1</a:t>
            </a:r>
            <a:r>
              <a:rPr kumimoji="0" lang="zh-CN" altLang="en-US" sz="24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）合成代谢功能突变型（营养缺陷型）</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不能进行某个特定的生化反应，从而阻碍整个合成代谢功能的实现</a:t>
            </a:r>
            <a:r>
              <a:rPr kumimoji="0" lang="en-US" altLang="zh-CN" sz="24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rPr>
              <a:t> </a:t>
            </a:r>
            <a:r>
              <a:rPr kumimoji="0" lang="zh-CN" altLang="en-US" sz="24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rPr>
              <a:t>。</a:t>
            </a:r>
            <a:r>
              <a:rPr kumimoji="0" lang="zh-CN" altLang="en-US" sz="2400" b="0" i="0" u="none" strike="noStrike" kern="0" cap="none" spc="0" normalizeH="0" baseline="0" noProof="0" dirty="0" smtClean="0">
                <a:ln>
                  <a:noFill/>
                </a:ln>
                <a:effectLst/>
                <a:uLnTx/>
                <a:uFillTx/>
                <a:latin typeface="黑体" panose="02010609060101010101" pitchFamily="49" charset="-122"/>
                <a:ea typeface="黑体" panose="02010609060101010101" pitchFamily="49" charset="-122"/>
              </a:rPr>
              <a:t>营养缺陷型多是条件致死突变（ </a:t>
            </a:r>
            <a:r>
              <a:rPr kumimoji="0" lang="en-US" altLang="zh-CN" sz="2400" b="0" i="0" u="none" strike="noStrike" kern="0" cap="none" spc="0" normalizeH="0" baseline="0" noProof="0" dirty="0" smtClean="0">
                <a:ln>
                  <a:noFill/>
                </a:ln>
                <a:effectLst/>
                <a:uLnTx/>
                <a:uFillTx/>
                <a:latin typeface="黑体" panose="02010609060101010101" pitchFamily="49" charset="-122"/>
                <a:ea typeface="黑体" panose="02010609060101010101" pitchFamily="49" charset="-122"/>
              </a:rPr>
              <a:t>condition lethal mutation</a:t>
            </a:r>
            <a:r>
              <a:rPr kumimoji="0" lang="zh-CN" altLang="en-US" sz="2400" b="0" i="0" u="none" strike="noStrike" kern="0" cap="none" spc="0" normalizeH="0" baseline="0" noProof="0" dirty="0" smtClean="0">
                <a:ln>
                  <a:noFill/>
                </a:ln>
                <a:effectLst/>
                <a:uLnTx/>
                <a:uFillTx/>
                <a:latin typeface="黑体" panose="02010609060101010101" pitchFamily="49" charset="-122"/>
                <a:ea typeface="黑体" panose="02010609060101010101" pitchFamily="49" charset="-122"/>
              </a:rPr>
              <a:t>） ，只有通过在基本培养基中添加所需的有机成分才能存活。</a:t>
            </a:r>
            <a:endParaRPr lang="en-US" altLang="zh-CN" sz="2400" dirty="0" smtClean="0">
              <a:latin typeface="黑体" panose="02010609060101010101" pitchFamily="49" charset="-122"/>
              <a:ea typeface="黑体" panose="02010609060101010101" pitchFamily="49" charset="-122"/>
            </a:endParaRPr>
          </a:p>
          <a:p>
            <a:pPr marL="0" indent="0">
              <a:lnSpc>
                <a:spcPct val="120000"/>
              </a:lnSpc>
              <a:spcBef>
                <a:spcPct val="15000"/>
              </a:spcBef>
              <a:buNone/>
            </a:pPr>
            <a:r>
              <a:rPr lang="zh-CN" altLang="en-US" sz="2400" dirty="0">
                <a:solidFill>
                  <a:srgbClr val="FFFF00"/>
                </a:solidFill>
                <a:latin typeface="Times New Roman" panose="02020603050405020304" pitchFamily="18" charset="0"/>
                <a:ea typeface="黑体" panose="02010609060101010101" pitchFamily="49" charset="-122"/>
              </a:rPr>
              <a:t>（</a:t>
            </a:r>
            <a:r>
              <a:rPr lang="en-US" altLang="zh-CN" sz="2400" dirty="0">
                <a:solidFill>
                  <a:srgbClr val="FFFF00"/>
                </a:solidFill>
                <a:latin typeface="Times New Roman" panose="02020603050405020304" pitchFamily="18" charset="0"/>
                <a:ea typeface="黑体" panose="02010609060101010101" pitchFamily="49" charset="-122"/>
              </a:rPr>
              <a:t>2</a:t>
            </a:r>
            <a:r>
              <a:rPr lang="zh-CN" altLang="en-US" sz="2400" dirty="0">
                <a:solidFill>
                  <a:srgbClr val="FFFF00"/>
                </a:solidFill>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分解代谢功能的突变型</a:t>
            </a:r>
            <a:endParaRPr lang="en-US" altLang="zh-CN" sz="2400" dirty="0">
              <a:solidFill>
                <a:srgbClr val="FFFF00"/>
              </a:solidFill>
              <a:latin typeface="Times New Roman" panose="02020603050405020304" pitchFamily="18" charset="0"/>
              <a:ea typeface="黑体" panose="02010609060101010101" pitchFamily="49" charset="-122"/>
            </a:endParaRPr>
          </a:p>
          <a:p>
            <a:pPr marL="0" indent="0">
              <a:lnSpc>
                <a:spcPct val="120000"/>
              </a:lnSpc>
              <a:spcBef>
                <a:spcPct val="15000"/>
              </a:spcBef>
              <a:buNone/>
            </a:pPr>
            <a:r>
              <a:rPr lang="zh-CN" altLang="en-US" sz="2400" dirty="0" smtClean="0">
                <a:latin typeface="Times New Roman" panose="02020603050405020304" pitchFamily="18" charset="0"/>
                <a:ea typeface="黑体" panose="02010609060101010101" pitchFamily="49" charset="-122"/>
              </a:rPr>
              <a:t>如</a:t>
            </a:r>
            <a:r>
              <a:rPr lang="en-US" altLang="zh-CN" sz="2400" i="1" dirty="0">
                <a:latin typeface="Times New Roman" panose="02020603050405020304" pitchFamily="18" charset="0"/>
                <a:ea typeface="黑体" panose="02010609060101010101" pitchFamily="49" charset="-122"/>
              </a:rPr>
              <a:t>Lac</a:t>
            </a:r>
            <a:r>
              <a:rPr lang="zh-CN" altLang="en-US" sz="2400" baseline="300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突变型不能分解乳糖，因此就不能生长在以乳糖为唯一碳源的基本培养基中，而野生型</a:t>
            </a:r>
            <a:r>
              <a:rPr lang="en-US" altLang="zh-CN" sz="2400" i="1" dirty="0">
                <a:latin typeface="Times New Roman" panose="02020603050405020304" pitchFamily="18" charset="0"/>
                <a:ea typeface="黑体" panose="02010609060101010101" pitchFamily="49" charset="-122"/>
              </a:rPr>
              <a:t>Lac</a:t>
            </a:r>
            <a:r>
              <a:rPr lang="zh-CN" altLang="en-US"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 细菌都能利用乳糖。</a:t>
            </a:r>
            <a:r>
              <a:rPr lang="en-US" altLang="zh-CN" sz="2400" i="1" dirty="0">
                <a:latin typeface="Times New Roman" panose="02020603050405020304" pitchFamily="18" charset="0"/>
                <a:ea typeface="黑体" panose="02010609060101010101" pitchFamily="49" charset="-122"/>
              </a:rPr>
              <a:t>Lac</a:t>
            </a:r>
            <a:r>
              <a:rPr lang="zh-CN" altLang="en-US" sz="2400"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 表型可能是因为</a:t>
            </a:r>
            <a:r>
              <a:rPr lang="en-US" altLang="zh-CN" sz="2400" i="1" dirty="0">
                <a:latin typeface="Times New Roman" panose="02020603050405020304" pitchFamily="18" charset="0"/>
                <a:ea typeface="黑体" panose="02010609060101010101" pitchFamily="49" charset="-122"/>
              </a:rPr>
              <a:t>lac Z</a:t>
            </a:r>
            <a:r>
              <a:rPr lang="zh-CN" altLang="en-US" sz="2400" i="1"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或</a:t>
            </a:r>
            <a:r>
              <a:rPr lang="en-US" altLang="zh-CN" sz="2400" i="1" dirty="0">
                <a:latin typeface="Times New Roman" panose="02020603050405020304" pitchFamily="18" charset="0"/>
                <a:ea typeface="黑体" panose="02010609060101010101" pitchFamily="49" charset="-122"/>
              </a:rPr>
              <a:t>lac Y</a:t>
            </a:r>
            <a:r>
              <a:rPr lang="zh-CN" altLang="en-US" sz="2400" i="1"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 基因发生突变，分别产生了基因型为</a:t>
            </a:r>
            <a:r>
              <a:rPr lang="en-US" altLang="zh-CN" sz="2400" i="1" dirty="0">
                <a:latin typeface="Times New Roman" panose="02020603050405020304" pitchFamily="18" charset="0"/>
                <a:ea typeface="黑体" panose="02010609060101010101" pitchFamily="49" charset="-122"/>
              </a:rPr>
              <a:t>lac Z</a:t>
            </a:r>
            <a:r>
              <a:rPr lang="zh-CN" altLang="en-US" sz="2400" i="1" baseline="300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 或</a:t>
            </a:r>
            <a:r>
              <a:rPr lang="en-US" altLang="zh-CN" sz="2400" i="1" dirty="0">
                <a:latin typeface="Times New Roman" panose="02020603050405020304" pitchFamily="18" charset="0"/>
                <a:ea typeface="黑体" panose="02010609060101010101" pitchFamily="49" charset="-122"/>
              </a:rPr>
              <a:t>lac Y</a:t>
            </a:r>
            <a:r>
              <a:rPr lang="zh-CN" altLang="en-US" sz="2400" i="1" baseline="30000" dirty="0">
                <a:latin typeface="Times New Roman" panose="02020603050405020304" pitchFamily="18" charset="0"/>
                <a:ea typeface="黑体" panose="02010609060101010101" pitchFamily="49" charset="-122"/>
              </a:rPr>
              <a:t>－</a:t>
            </a:r>
            <a:r>
              <a:rPr lang="zh-CN" altLang="en-US" sz="2400" baseline="300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的突变型菌株。这种菌株显然是条件致死突变型</a:t>
            </a:r>
            <a:r>
              <a:rPr lang="zh-CN" altLang="en-US" sz="2400" dirty="0" smtClean="0">
                <a:latin typeface="Times New Roman" panose="02020603050405020304" pitchFamily="18" charset="0"/>
                <a:ea typeface="黑体" panose="02010609060101010101" pitchFamily="49" charset="-122"/>
              </a:rPr>
              <a:t>。</a:t>
            </a:r>
            <a:endParaRPr lang="en-US" altLang="zh-CN" sz="2400" dirty="0" smtClean="0">
              <a:latin typeface="Times New Roman" panose="02020603050405020304" pitchFamily="18" charset="0"/>
              <a:ea typeface="黑体" panose="02010609060101010101" pitchFamily="49" charset="-122"/>
            </a:endParaRPr>
          </a:p>
          <a:p>
            <a:pPr marL="0" indent="0">
              <a:lnSpc>
                <a:spcPct val="120000"/>
              </a:lnSpc>
              <a:spcBef>
                <a:spcPct val="15000"/>
              </a:spcBef>
              <a:buNone/>
            </a:pPr>
            <a:r>
              <a:rPr lang="zh-CN" altLang="en-US" sz="2400" dirty="0">
                <a:solidFill>
                  <a:srgbClr val="FFFF00"/>
                </a:solidFill>
                <a:latin typeface="黑体" panose="02010609060101010101" pitchFamily="49" charset="-122"/>
                <a:ea typeface="黑体" panose="02010609060101010101" pitchFamily="49" charset="-122"/>
              </a:rPr>
              <a:t>野生型</a:t>
            </a:r>
            <a:r>
              <a:rPr lang="zh-CN" altLang="en-US" sz="2400" dirty="0" smtClean="0">
                <a:solidFill>
                  <a:srgbClr val="FFFF00"/>
                </a:solidFill>
                <a:latin typeface="黑体" panose="02010609060101010101" pitchFamily="49" charset="-122"/>
                <a:ea typeface="黑体" panose="02010609060101010101" pitchFamily="49" charset="-122"/>
              </a:rPr>
              <a:t>品系能</a:t>
            </a:r>
            <a:r>
              <a:rPr lang="zh-CN" altLang="en-US" sz="2400" dirty="0">
                <a:solidFill>
                  <a:srgbClr val="FFFF00"/>
                </a:solidFill>
                <a:latin typeface="黑体" panose="02010609060101010101" pitchFamily="49" charset="-122"/>
                <a:ea typeface="黑体" panose="02010609060101010101" pitchFamily="49" charset="-122"/>
              </a:rPr>
              <a:t>在基本培养基上</a:t>
            </a:r>
            <a:r>
              <a:rPr lang="zh-CN" altLang="en-US" sz="2400" dirty="0" smtClean="0">
                <a:solidFill>
                  <a:srgbClr val="FFFF00"/>
                </a:solidFill>
                <a:latin typeface="黑体" panose="02010609060101010101" pitchFamily="49" charset="-122"/>
                <a:ea typeface="黑体" panose="02010609060101010101" pitchFamily="49" charset="-122"/>
              </a:rPr>
              <a:t>生长。</a:t>
            </a:r>
            <a:endParaRPr lang="en-US" altLang="zh-CN" sz="2400" dirty="0">
              <a:solidFill>
                <a:srgbClr val="FFFF00"/>
              </a:solidFill>
              <a:latin typeface="Times New Roman" panose="02020603050405020304" pitchFamily="18" charset="0"/>
              <a:ea typeface="黑体" panose="02010609060101010101" pitchFamily="49" charset="-122"/>
            </a:endParaRPr>
          </a:p>
          <a:p>
            <a:pPr marL="0" indent="0">
              <a:lnSpc>
                <a:spcPct val="120000"/>
              </a:lnSpc>
              <a:spcBef>
                <a:spcPct val="15000"/>
              </a:spcBef>
              <a:buNone/>
            </a:pPr>
            <a:endParaRPr lang="zh-CN" altLang="en-US" sz="2400" dirty="0">
              <a:latin typeface="Times New Roman" panose="02020603050405020304" pitchFamily="18" charset="0"/>
              <a:ea typeface="黑体" panose="02010609060101010101" pitchFamily="49" charset="-122"/>
            </a:endParaRPr>
          </a:p>
          <a:p>
            <a:pPr marL="0" indent="0">
              <a:lnSpc>
                <a:spcPct val="120000"/>
              </a:lnSpc>
              <a:spcBef>
                <a:spcPct val="15000"/>
              </a:spcBef>
              <a:buNone/>
            </a:pPr>
            <a:endParaRPr kumimoji="0" lang="zh-CN" altLang="en-US" sz="24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vert="horz" wrap="square" lIns="91440" tIns="45720" rIns="91440" bIns="45720" anchor="ctr" anchorCtr="0"/>
          <a:lstStyle/>
          <a:p>
            <a:pPr algn="l"/>
            <a:r>
              <a:rPr lang="zh-CN" altLang="en-US" sz="2800" dirty="0">
                <a:solidFill>
                  <a:srgbClr val="FFFF00"/>
                </a:solidFill>
                <a:latin typeface="Times New Roman" panose="02020603050405020304" pitchFamily="18" charset="0"/>
                <a:ea typeface="黑体" panose="02010609060101010101" pitchFamily="49" charset="-122"/>
              </a:rPr>
              <a:t>（</a:t>
            </a:r>
            <a:r>
              <a:rPr lang="en-US" altLang="zh-CN" sz="2800" dirty="0">
                <a:solidFill>
                  <a:srgbClr val="FFFF00"/>
                </a:solidFill>
                <a:latin typeface="Times New Roman" panose="02020603050405020304" pitchFamily="18" charset="0"/>
                <a:ea typeface="黑体" panose="02010609060101010101" pitchFamily="49" charset="-122"/>
              </a:rPr>
              <a:t>3</a:t>
            </a:r>
            <a:r>
              <a:rPr lang="zh-CN" altLang="en-US" sz="2800" dirty="0">
                <a:solidFill>
                  <a:srgbClr val="FFFF00"/>
                </a:solidFill>
                <a:latin typeface="Times New Roman" panose="02020603050405020304" pitchFamily="18" charset="0"/>
                <a:ea typeface="黑体" panose="02010609060101010101" pitchFamily="49" charset="-122"/>
              </a:rPr>
              <a:t>） 抗性突变型（</a:t>
            </a:r>
            <a:r>
              <a:rPr lang="en-US" altLang="zh-CN" sz="2800" dirty="0">
                <a:solidFill>
                  <a:srgbClr val="FFFF00"/>
                </a:solidFill>
                <a:latin typeface="Times New Roman" panose="02020603050405020304" pitchFamily="18" charset="0"/>
                <a:ea typeface="黑体" panose="02010609060101010101" pitchFamily="49" charset="-122"/>
              </a:rPr>
              <a:t>resistant mutants</a:t>
            </a:r>
            <a:r>
              <a:rPr lang="zh-CN" altLang="en-US" sz="2800" dirty="0">
                <a:solidFill>
                  <a:srgbClr val="FFFF00"/>
                </a:solidFill>
                <a:latin typeface="Times New Roman" panose="02020603050405020304" pitchFamily="18" charset="0"/>
                <a:ea typeface="黑体" panose="02010609060101010101" pitchFamily="49" charset="-122"/>
              </a:rPr>
              <a:t>）</a:t>
            </a:r>
          </a:p>
        </p:txBody>
      </p:sp>
      <p:sp>
        <p:nvSpPr>
          <p:cNvPr id="15363" name="Rectangle 3"/>
          <p:cNvSpPr>
            <a:spLocks noGrp="1"/>
          </p:cNvSpPr>
          <p:nvPr>
            <p:ph idx="1"/>
          </p:nvPr>
        </p:nvSpPr>
        <p:spPr>
          <a:xfrm>
            <a:off x="533400" y="990600"/>
            <a:ext cx="8229600" cy="5029200"/>
          </a:xfrm>
        </p:spPr>
        <p:txBody>
          <a:bodyPr vert="horz" wrap="square" lIns="91440" tIns="45720" rIns="91440" bIns="45720" anchor="t" anchorCtr="0"/>
          <a:lstStyle/>
          <a:p>
            <a:pPr marL="0" indent="0">
              <a:lnSpc>
                <a:spcPct val="150000"/>
              </a:lnSpc>
              <a:buNone/>
            </a:pPr>
            <a:r>
              <a:rPr lang="zh-CN" altLang="en-US" sz="240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黑体" panose="02010609060101010101" pitchFamily="49" charset="-122"/>
              </a:rPr>
              <a:t>细菌由于某基因的突变而对某些噬菌体或抗生素产生抗性（</a:t>
            </a:r>
            <a:r>
              <a:rPr lang="en-US" altLang="zh-CN" sz="2800" dirty="0">
                <a:latin typeface="Times New Roman" panose="02020603050405020304" pitchFamily="18" charset="0"/>
                <a:ea typeface="黑体" panose="02010609060101010101" pitchFamily="49" charset="-122"/>
              </a:rPr>
              <a:t>resistant</a:t>
            </a:r>
            <a:r>
              <a:rPr lang="zh-CN" altLang="en-US" sz="2800" dirty="0">
                <a:latin typeface="Times New Roman" panose="02020603050405020304" pitchFamily="18" charset="0"/>
                <a:ea typeface="黑体" panose="02010609060101010101" pitchFamily="49" charset="-122"/>
              </a:rPr>
              <a:t>），这类突变型统称为抗性突变型（</a:t>
            </a:r>
            <a:r>
              <a:rPr lang="en-US" altLang="zh-CN" sz="2800" dirty="0">
                <a:latin typeface="Times New Roman" panose="02020603050405020304" pitchFamily="18" charset="0"/>
                <a:ea typeface="黑体" panose="02010609060101010101" pitchFamily="49" charset="-122"/>
              </a:rPr>
              <a:t>resistant mutants</a:t>
            </a:r>
            <a:r>
              <a:rPr lang="zh-CN" altLang="en-US" sz="2800" dirty="0">
                <a:latin typeface="Times New Roman" panose="02020603050405020304" pitchFamily="18" charset="0"/>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  </a:t>
            </a:r>
            <a:r>
              <a:rPr lang="zh-CN" altLang="en-US" sz="2800" dirty="0">
                <a:latin typeface="Times New Roman" panose="02020603050405020304" pitchFamily="18" charset="0"/>
                <a:ea typeface="黑体" panose="02010609060101010101" pitchFamily="49" charset="-122"/>
              </a:rPr>
              <a:t>对噬菌体的抗性突变往往是细菌以某种方式改变其膜蛋白，从而某种噬菌体不能吸附或吸附在这种突变细菌上的能力降低。而</a:t>
            </a:r>
            <a:r>
              <a:rPr lang="zh-CN" altLang="en-US" sz="2800" dirty="0">
                <a:solidFill>
                  <a:srgbClr val="FFFF00"/>
                </a:solidFill>
                <a:latin typeface="Times New Roman" panose="02020603050405020304" pitchFamily="18" charset="0"/>
                <a:ea typeface="黑体" panose="02010609060101010101" pitchFamily="49" charset="-122"/>
              </a:rPr>
              <a:t>对抗生素产生抗性的突变则是一个严重的公害问题，</a:t>
            </a:r>
            <a:r>
              <a:rPr lang="zh-CN" altLang="en-US" sz="2800" dirty="0">
                <a:latin typeface="Times New Roman" panose="02020603050405020304" pitchFamily="18" charset="0"/>
                <a:ea typeface="黑体" panose="02010609060101010101" pitchFamily="49" charset="-122"/>
              </a:rPr>
              <a:t>而且细菌对各种抗生素的抗性机制各不相同。</a:t>
            </a:r>
          </a:p>
          <a:p>
            <a:pPr marL="0" indent="0">
              <a:lnSpc>
                <a:spcPct val="120000"/>
              </a:lnSpc>
              <a:buNone/>
            </a:pPr>
            <a:r>
              <a:rPr lang="en-US" altLang="zh-CN" sz="2400" dirty="0">
                <a:latin typeface="Times New Roman" panose="02020603050405020304" pitchFamily="18" charset="0"/>
                <a:ea typeface="黑体" panose="02010609060101010101" pitchFamily="49" charset="-122"/>
              </a:rPr>
              <a:t> </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91a69703-c4d1-41b1-a2da-7b22e1b2b80c"/>
  <p:tag name="COMMONDATA" val="eyJoZGlkIjoiNjZmYjA4ZDFiMTc1NDdkMGJkNzRmMGQxOWZlZmE1Y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武汉大学丁毅航天项目</Template>
  <TotalTime>203</TotalTime>
  <Words>4597</Words>
  <Application>Microsoft Office PowerPoint</Application>
  <PresentationFormat>全屏显示(4:3)</PresentationFormat>
  <Paragraphs>318</Paragraphs>
  <Slides>64</Slides>
  <Notes>1</Notes>
  <HiddenSlides>1</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64</vt:i4>
      </vt:variant>
    </vt:vector>
  </HeadingPairs>
  <TitlesOfParts>
    <vt:vector size="72" baseType="lpstr">
      <vt:lpstr>黑体</vt:lpstr>
      <vt:lpstr>华文新魏</vt:lpstr>
      <vt:lpstr>宋体</vt:lpstr>
      <vt:lpstr>Arial</vt:lpstr>
      <vt:lpstr>Comic Sans MS</vt:lpstr>
      <vt:lpstr>Times New Roman</vt:lpstr>
      <vt:lpstr>Wingdings</vt:lpstr>
      <vt:lpstr>Ppt0000002</vt:lpstr>
      <vt:lpstr>第8章  细菌的遗传分析</vt:lpstr>
      <vt:lpstr>8.1 　细菌的细胞和基因组</vt:lpstr>
      <vt:lpstr>    8.1.2 　细菌的基因组</vt:lpstr>
      <vt:lpstr>PowerPoint 演示文稿</vt:lpstr>
      <vt:lpstr>PowerPoint 演示文稿</vt:lpstr>
      <vt:lpstr>插入序列（IS）及复合转座子（Tn）</vt:lpstr>
      <vt:lpstr>质 粒</vt:lpstr>
      <vt:lpstr>8.2 大肠杆菌的突变型及其筛选</vt:lpstr>
      <vt:lpstr>（3） 抗性突变型（resistant mutants）</vt:lpstr>
      <vt:lpstr>8.2.2 　细菌的培养与突变型筛选</vt:lpstr>
      <vt:lpstr>8.3 细菌的接合与染色体作图</vt:lpstr>
      <vt:lpstr>        8.3.1 细菌接合现象的发现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8.3.3 细菌重组的特点</vt:lpstr>
      <vt:lpstr>细菌重组的特点</vt:lpstr>
      <vt:lpstr>PowerPoint 演示文稿</vt:lpstr>
      <vt:lpstr>PowerPoint 演示文稿</vt:lpstr>
      <vt:lpstr>PowerPoint 演示文稿</vt:lpstr>
      <vt:lpstr>中断杂交实验的基本步骤是：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重组值计算</vt:lpstr>
      <vt:lpstr>PowerPoint 演示文稿</vt:lpstr>
      <vt:lpstr>8.5  F′因子与性导</vt:lpstr>
      <vt:lpstr>PowerPoint 演示文稿</vt:lpstr>
      <vt:lpstr>PowerPoint 演示文稿</vt:lpstr>
      <vt:lpstr>PowerPoint 演示文稿</vt:lpstr>
      <vt:lpstr>转化（transformation)</vt:lpstr>
      <vt:lpstr>PowerPoint 演示文稿</vt:lpstr>
      <vt:lpstr>PowerPoint 演示文稿</vt:lpstr>
      <vt:lpstr>PowerPoint 演示文稿</vt:lpstr>
      <vt:lpstr>PowerPoint 演示文稿</vt:lpstr>
      <vt:lpstr>PowerPoint 演示文稿</vt:lpstr>
      <vt:lpstr>为什么不算入总数中？</vt:lpstr>
      <vt:lpstr>PowerPoint 演示文稿</vt:lpstr>
      <vt:lpstr>PowerPoint 演示文稿</vt:lpstr>
      <vt:lpstr>8.6.2 细菌的转导与作图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8.8 大肠杆菌的遗传图谱与物理图谱</vt:lpstr>
      <vt:lpstr>基与碱基序列的物理图谱</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gao</cp:lastModifiedBy>
  <cp:revision>189</cp:revision>
  <dcterms:created xsi:type="dcterms:W3CDTF">2021-04-19T22:04:00Z</dcterms:created>
  <dcterms:modified xsi:type="dcterms:W3CDTF">2023-04-12T06:47:23Z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861D9E5882D741B7BE650ECCDCB6CB6D</vt:lpwstr>
  </property>
  <property fmtid="{D5CDD505-2E9C-101B-9397-08002B2CF9AE}" pid="4" name="KSOProductBuildVer">
    <vt:lpwstr>2052-11.1.0.13703</vt:lpwstr>
  </property>
</Properties>
</file>